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77" r:id="rId3"/>
    <p:sldId id="291" r:id="rId4"/>
    <p:sldId id="315" r:id="rId5"/>
    <p:sldId id="316" r:id="rId6"/>
    <p:sldId id="317" r:id="rId7"/>
    <p:sldId id="318" r:id="rId8"/>
    <p:sldId id="319" r:id="rId9"/>
    <p:sldId id="320" r:id="rId10"/>
    <p:sldId id="321" r:id="rId11"/>
    <p:sldId id="322" r:id="rId12"/>
    <p:sldId id="323" r:id="rId13"/>
    <p:sldId id="327" r:id="rId14"/>
    <p:sldId id="324" r:id="rId15"/>
    <p:sldId id="328" r:id="rId16"/>
    <p:sldId id="331" r:id="rId17"/>
    <p:sldId id="332" r:id="rId18"/>
    <p:sldId id="333" r:id="rId19"/>
    <p:sldId id="334" r:id="rId20"/>
    <p:sldId id="335" r:id="rId21"/>
    <p:sldId id="314" r:id="rId22"/>
  </p:sldIdLst>
  <p:sldSz cx="12192000" cy="6858000"/>
  <p:notesSz cx="6858000" cy="9144000"/>
  <p:embeddedFontLst>
    <p:embeddedFont>
      <p:font typeface="Malgun Gothic" panose="020B0503020000020004" pitchFamily="50" charset="-127"/>
      <p:regular r:id="rId24"/>
      <p:bold r:id="rId25"/>
    </p:embeddedFont>
    <p:embeddedFont>
      <p:font typeface="Calibri" panose="020F0502020204030204" pitchFamily="34" charset="0"/>
      <p:regular r:id="rId26"/>
      <p:bold r:id="rId27"/>
      <p:italic r:id="rId28"/>
      <p:boldItalic r:id="rId29"/>
    </p:embeddedFont>
    <p:embeddedFont>
      <p:font typeface="Libre Franklin"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Rko+3695EtxuNNeam2WfcCtD12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485" autoAdjust="0"/>
  </p:normalViewPr>
  <p:slideViewPr>
    <p:cSldViewPr snapToGrid="0">
      <p:cViewPr varScale="1">
        <p:scale>
          <a:sx n="76" d="100"/>
          <a:sy n="76" d="100"/>
        </p:scale>
        <p:origin x="9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ko-KR" dirty="0"/>
              <a:t>Both the Q-Learning and </a:t>
            </a:r>
            <a:r>
              <a:rPr lang="en-US" altLang="ko-KR" dirty="0" err="1"/>
              <a:t>Sarsa</a:t>
            </a:r>
            <a:r>
              <a:rPr lang="en-US" altLang="ko-KR" dirty="0"/>
              <a:t> algorithm as described only have one state of lookahead. They only look at the reward at the next time step when updating the Q-function.</a:t>
            </a:r>
          </a:p>
          <a:p>
            <a:pPr marL="0" lvl="0" indent="0" algn="l" rtl="0">
              <a:lnSpc>
                <a:spcPct val="100000"/>
              </a:lnSpc>
              <a:spcBef>
                <a:spcPts val="0"/>
              </a:spcBef>
              <a:spcAft>
                <a:spcPts val="0"/>
              </a:spcAft>
              <a:buSzPts val="1400"/>
              <a:buNone/>
            </a:pPr>
            <a:r>
              <a:rPr lang="en-US" altLang="ko-KR" dirty="0"/>
              <a:t>But Monte-</a:t>
            </a:r>
            <a:r>
              <a:rPr lang="en-US" altLang="ko-KR" dirty="0" err="1"/>
              <a:t>carlo</a:t>
            </a:r>
            <a:r>
              <a:rPr lang="en-US" altLang="ko-KR" dirty="0"/>
              <a:t> method have too many steps to update. So N-step TD is developed. And then salsa-gamma is developed.</a:t>
            </a:r>
          </a:p>
          <a:p>
            <a:pPr marL="0" lvl="0" indent="0" algn="l" rtl="0">
              <a:lnSpc>
                <a:spcPct val="100000"/>
              </a:lnSpc>
              <a:spcBef>
                <a:spcPts val="0"/>
              </a:spcBef>
              <a:spcAft>
                <a:spcPts val="0"/>
              </a:spcAft>
              <a:buSzPts val="1400"/>
              <a:buNone/>
            </a:pPr>
            <a:r>
              <a:rPr lang="en-US" altLang="ko-KR" dirty="0"/>
              <a:t>Eligibility is the key concept of salsa-gamma and implementation of Dopamine- modulated STDP in this paper. </a:t>
            </a:r>
          </a:p>
          <a:p>
            <a:pPr marL="0" lvl="0" indent="0" algn="l" rtl="0">
              <a:lnSpc>
                <a:spcPct val="100000"/>
              </a:lnSpc>
              <a:spcBef>
                <a:spcPts val="0"/>
              </a:spcBef>
              <a:spcAft>
                <a:spcPts val="0"/>
              </a:spcAft>
              <a:buSzPts val="1400"/>
              <a:buNone/>
            </a:pPr>
            <a:r>
              <a:rPr lang="en-US" altLang="ko-KR" dirty="0"/>
              <a:t>Simply say, the eligibility traces make it possible to incorporate the reward from all future state in our update function.</a:t>
            </a:r>
          </a:p>
          <a:p>
            <a:pPr marL="0" lvl="0" indent="0" algn="l" rtl="0">
              <a:lnSpc>
                <a:spcPct val="100000"/>
              </a:lnSpc>
              <a:spcBef>
                <a:spcPts val="0"/>
              </a:spcBef>
              <a:spcAft>
                <a:spcPts val="0"/>
              </a:spcAft>
              <a:buSzPts val="1400"/>
              <a:buNone/>
            </a:pPr>
            <a:r>
              <a:rPr lang="en-US" altLang="ko-KR" dirty="0"/>
              <a:t>The eligibility trace for a state keeps a weighted tack of visited to that state in this way we can update previously visited states when we receive a new reward.</a:t>
            </a: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8663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algorithm of salsa gamma.</a:t>
            </a: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3221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Go next, RL in the Brain.</a:t>
            </a:r>
          </a:p>
          <a:p>
            <a:pPr marL="0" lvl="0" indent="0" algn="l" rtl="0">
              <a:lnSpc>
                <a:spcPct val="100000"/>
              </a:lnSpc>
              <a:spcBef>
                <a:spcPts val="0"/>
              </a:spcBef>
              <a:spcAft>
                <a:spcPts val="0"/>
              </a:spcAft>
              <a:buSzPts val="1400"/>
              <a:buNone/>
            </a:pPr>
            <a:r>
              <a:rPr lang="en-US" dirty="0"/>
              <a:t>There are Hebbian theory and BCM theory,</a:t>
            </a:r>
          </a:p>
          <a:p>
            <a:pPr marL="0" lvl="0" indent="0" algn="l" rtl="0">
              <a:lnSpc>
                <a:spcPct val="100000"/>
              </a:lnSpc>
              <a:spcBef>
                <a:spcPts val="0"/>
              </a:spcBef>
              <a:spcAft>
                <a:spcPts val="0"/>
              </a:spcAft>
              <a:buSzPts val="1400"/>
              <a:buNone/>
            </a:pPr>
            <a:r>
              <a:rPr lang="en-US" dirty="0"/>
              <a:t>Hebbian Theory claim</a:t>
            </a:r>
            <a:r>
              <a:rPr lang="en-US" altLang="ko-KR" b="0" i="0" dirty="0">
                <a:solidFill>
                  <a:srgbClr val="4D5156"/>
                </a:solidFill>
                <a:effectLst/>
                <a:latin typeface="arial" panose="020B0604020202020204" pitchFamily="34" charset="0"/>
              </a:rPr>
              <a:t> that an increase in synaptic efficacy arises from a presynaptic cell's repeated and persistent stimulation of a postsynaptic cell. It is an attempt to explain synaptic plasticity, simply say, Fire together, wire together.</a:t>
            </a:r>
          </a:p>
          <a:p>
            <a:pPr marL="0" lvl="0" indent="0" algn="l" rtl="0">
              <a:lnSpc>
                <a:spcPct val="100000"/>
              </a:lnSpc>
              <a:spcBef>
                <a:spcPts val="0"/>
              </a:spcBef>
              <a:spcAft>
                <a:spcPts val="0"/>
              </a:spcAft>
              <a:buSzPts val="1400"/>
              <a:buNone/>
            </a:pPr>
            <a:r>
              <a:rPr lang="en-US" b="0" i="0" dirty="0">
                <a:solidFill>
                  <a:srgbClr val="4D5156"/>
                </a:solidFill>
                <a:effectLst/>
                <a:latin typeface="arial" panose="020B0604020202020204" pitchFamily="34" charset="0"/>
              </a:rPr>
              <a:t>But there’s some flaw in Hebbian, and then BCM theory is proposed. </a:t>
            </a:r>
          </a:p>
          <a:p>
            <a:pPr marL="0" lvl="0" indent="0" algn="l" rtl="0">
              <a:lnSpc>
                <a:spcPct val="100000"/>
              </a:lnSpc>
              <a:spcBef>
                <a:spcPts val="0"/>
              </a:spcBef>
              <a:spcAft>
                <a:spcPts val="0"/>
              </a:spcAft>
              <a:buSzPts val="1400"/>
              <a:buNone/>
            </a:pPr>
            <a:r>
              <a:rPr lang="en-US" altLang="ko-KR" dirty="0"/>
              <a:t>In BCM theory the amount that a synaptic weight changes is dependent on the product of the presynaptic firing rate and a non-linear function φ of the postsynaptic activity.</a:t>
            </a:r>
          </a:p>
          <a:p>
            <a:pPr marL="0" lvl="0" indent="0" algn="l" rtl="0">
              <a:lnSpc>
                <a:spcPct val="100000"/>
              </a:lnSpc>
              <a:spcBef>
                <a:spcPts val="0"/>
              </a:spcBef>
              <a:spcAft>
                <a:spcPts val="0"/>
              </a:spcAft>
              <a:buSzPts val="1400"/>
              <a:buNone/>
            </a:pPr>
            <a:r>
              <a:rPr lang="en-US" altLang="ko-KR" dirty="0"/>
              <a:t>The effect of this is that if the pre-synaptic neuron is causing a lot of firing in the post-synaptic neuron then the synapse will be potentiated.</a:t>
            </a:r>
          </a:p>
          <a:p>
            <a:pPr marL="0" lvl="0" indent="0" algn="l" rtl="0">
              <a:lnSpc>
                <a:spcPct val="100000"/>
              </a:lnSpc>
              <a:spcBef>
                <a:spcPts val="0"/>
              </a:spcBef>
              <a:spcAft>
                <a:spcPts val="0"/>
              </a:spcAft>
              <a:buSzPts val="1400"/>
              <a:buNone/>
            </a:pPr>
            <a:r>
              <a:rPr lang="en-US" altLang="ko-KR" dirty="0"/>
              <a:t>Some evidence for the BCM model has been seen in the brain, however it cannot account for synaptic potentiation based on spike timings, which has also been observed in the brain. We can discuss this next slide.</a:t>
            </a:r>
          </a:p>
          <a:p>
            <a:pPr marL="0" lvl="0" indent="0" algn="l" rtl="0">
              <a:lnSpc>
                <a:spcPct val="100000"/>
              </a:lnSpc>
              <a:spcBef>
                <a:spcPts val="0"/>
              </a:spcBef>
              <a:spcAft>
                <a:spcPts val="0"/>
              </a:spcAft>
              <a:buSzPts val="1400"/>
              <a:buNone/>
            </a:pPr>
            <a:endParaRPr lang="en-US" b="0" i="0" dirty="0">
              <a:solidFill>
                <a:srgbClr val="4D5156"/>
              </a:solidFill>
              <a:effectLst/>
              <a:latin typeface="arial" panose="020B0604020202020204" pitchFamily="34" charset="0"/>
            </a:endParaRPr>
          </a:p>
          <a:p>
            <a:pPr marL="0" lvl="0" indent="0" algn="l" rtl="0">
              <a:lnSpc>
                <a:spcPct val="100000"/>
              </a:lnSpc>
              <a:spcBef>
                <a:spcPts val="0"/>
              </a:spcBef>
              <a:spcAft>
                <a:spcPts val="0"/>
              </a:spcAft>
              <a:buSzPts val="1400"/>
              <a:buNone/>
            </a:pP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6649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ko-KR" dirty="0"/>
              <a:t>connections in the brain are modified over time is believed to be spike-timing dependent plasticity, shortly STDP. </a:t>
            </a:r>
          </a:p>
          <a:p>
            <a:pPr marL="0" lvl="0" indent="0" algn="l" rtl="0">
              <a:lnSpc>
                <a:spcPct val="100000"/>
              </a:lnSpc>
              <a:spcBef>
                <a:spcPts val="0"/>
              </a:spcBef>
              <a:spcAft>
                <a:spcPts val="0"/>
              </a:spcAft>
              <a:buSzPts val="1400"/>
              <a:buNone/>
            </a:pPr>
            <a:r>
              <a:rPr lang="en-US" altLang="ko-KR" dirty="0"/>
              <a:t>The core concept is that neuron connection strength is increased when pre-synaptic activity is followed by post-synaptic activity, and weakened when post-synaptic activity is followed by pre-synaptic activity.</a:t>
            </a:r>
          </a:p>
          <a:p>
            <a:pPr marL="0" lvl="0" indent="0" algn="l" rtl="0">
              <a:lnSpc>
                <a:spcPct val="100000"/>
              </a:lnSpc>
              <a:spcBef>
                <a:spcPts val="0"/>
              </a:spcBef>
              <a:spcAft>
                <a:spcPts val="0"/>
              </a:spcAft>
              <a:buSzPts val="1400"/>
              <a:buNone/>
            </a:pPr>
            <a:r>
              <a:rPr lang="en-US" altLang="ko-KR" dirty="0"/>
              <a:t>The synaptic weight update rule under STDP is defined as.  ~ </a:t>
            </a:r>
            <a:r>
              <a:rPr lang="ko-KR" altLang="en-US" dirty="0"/>
              <a:t>변수들 설명</a:t>
            </a:r>
            <a:endParaRPr lang="en-US" altLang="ko-K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ko-KR" dirty="0"/>
              <a:t>Figure 2.7 shows the relationship between ∆w and ∆t, this shows the window over which STDP can act. Large values of ∆t will have negligible effect on ∆w</a:t>
            </a:r>
          </a:p>
          <a:p>
            <a:pPr marL="0" lvl="0" indent="0" algn="l" rtl="0">
              <a:lnSpc>
                <a:spcPct val="100000"/>
              </a:lnSpc>
              <a:spcBef>
                <a:spcPts val="0"/>
              </a:spcBef>
              <a:spcAft>
                <a:spcPts val="0"/>
              </a:spcAft>
              <a:buSzPts val="1400"/>
              <a:buNone/>
            </a:pPr>
            <a:endParaRPr lang="en-US" altLang="ko-KR" dirty="0"/>
          </a:p>
          <a:p>
            <a:pPr marL="0" lvl="0" indent="0" algn="l" rtl="0">
              <a:lnSpc>
                <a:spcPct val="100000"/>
              </a:lnSpc>
              <a:spcBef>
                <a:spcPts val="0"/>
              </a:spcBef>
              <a:spcAft>
                <a:spcPts val="0"/>
              </a:spcAft>
              <a:buSzPts val="1400"/>
              <a:buNone/>
            </a:pPr>
            <a:endParaRPr lang="en-US" altLang="ko-KR"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6556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ko-KR" dirty="0"/>
              <a:t>STDP can be thought of as an associative learning mechanism. If two inputs to the neural network are often presented together, and in sequence, then the connections from the first input to the second input will become strengthened</a:t>
            </a:r>
          </a:p>
          <a:p>
            <a:pPr marL="0" lvl="0" indent="0" algn="l" rtl="0">
              <a:lnSpc>
                <a:spcPct val="100000"/>
              </a:lnSpc>
              <a:spcBef>
                <a:spcPts val="0"/>
              </a:spcBef>
              <a:spcAft>
                <a:spcPts val="0"/>
              </a:spcAft>
              <a:buSzPts val="1400"/>
              <a:buNone/>
            </a:pPr>
            <a:r>
              <a:rPr lang="en-US" altLang="ko-KR" dirty="0"/>
              <a:t>Experiments have provided evidence for both STDP and the BCM model in the brain.</a:t>
            </a: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3886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ko-KR" dirty="0"/>
              <a:t>STDP alone cannot account for the ability of an animal to perform reinforcement learning as it has no concept of reward. </a:t>
            </a:r>
          </a:p>
          <a:p>
            <a:pPr marL="0" lvl="0" indent="0" algn="l" rtl="0">
              <a:lnSpc>
                <a:spcPct val="100000"/>
              </a:lnSpc>
              <a:spcBef>
                <a:spcPts val="0"/>
              </a:spcBef>
              <a:spcAft>
                <a:spcPts val="0"/>
              </a:spcAft>
              <a:buSzPts val="1400"/>
              <a:buNone/>
            </a:pPr>
            <a:r>
              <a:rPr lang="en-US" altLang="ko-KR" dirty="0"/>
              <a:t>It has been observed that dopamine can modulate synaptic plasticity when it is received within a 15-25s window.</a:t>
            </a:r>
          </a:p>
          <a:p>
            <a:pPr marL="0" lvl="0" indent="0" algn="l" rtl="0">
              <a:lnSpc>
                <a:spcPct val="100000"/>
              </a:lnSpc>
              <a:spcBef>
                <a:spcPts val="0"/>
              </a:spcBef>
              <a:spcAft>
                <a:spcPts val="0"/>
              </a:spcAft>
              <a:buSzPts val="1400"/>
              <a:buNone/>
            </a:pPr>
            <a:r>
              <a:rPr lang="en-US" altLang="ko-KR" dirty="0"/>
              <a:t>Dopamine in the brain is modulated by way of dopaminergic neurons, these being neurons that use dopamine as their neurotransmitter.</a:t>
            </a: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3877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ko-KR" dirty="0"/>
              <a:t>STDP alone cannot account for the ability of an animal to perform reinforcement learning as it has no concept of reward. </a:t>
            </a:r>
          </a:p>
          <a:p>
            <a:pPr marL="0" lvl="0" indent="0" algn="l" rtl="0">
              <a:lnSpc>
                <a:spcPct val="100000"/>
              </a:lnSpc>
              <a:spcBef>
                <a:spcPts val="0"/>
              </a:spcBef>
              <a:spcAft>
                <a:spcPts val="0"/>
              </a:spcAft>
              <a:buSzPts val="1400"/>
              <a:buNone/>
            </a:pPr>
            <a:r>
              <a:rPr lang="en-US" altLang="ko-KR" dirty="0"/>
              <a:t>It has been observed that dopamine can modulate synaptic plasticity when it is received within a 15-25s window.</a:t>
            </a:r>
          </a:p>
          <a:p>
            <a:pPr marL="0" lvl="0" indent="0" algn="l" rtl="0">
              <a:lnSpc>
                <a:spcPct val="100000"/>
              </a:lnSpc>
              <a:spcBef>
                <a:spcPts val="0"/>
              </a:spcBef>
              <a:spcAft>
                <a:spcPts val="0"/>
              </a:spcAft>
              <a:buSzPts val="1400"/>
              <a:buNone/>
            </a:pPr>
            <a:r>
              <a:rPr lang="en-US" altLang="ko-KR" dirty="0"/>
              <a:t>Dopamine in the brain is modulated by way of dopaminergic neurons, these being neurons that use dopamine as their neurotransmitter.</a:t>
            </a:r>
          </a:p>
          <a:p>
            <a:pPr marL="0" lvl="0" indent="0" algn="l" rtl="0">
              <a:lnSpc>
                <a:spcPct val="100000"/>
              </a:lnSpc>
              <a:spcBef>
                <a:spcPts val="0"/>
              </a:spcBef>
              <a:spcAft>
                <a:spcPts val="0"/>
              </a:spcAft>
              <a:buSzPts val="1400"/>
              <a:buNone/>
            </a:pPr>
            <a:r>
              <a:rPr lang="en-US" altLang="ko-KR" dirty="0"/>
              <a:t>Maybe I think this researcher choose the </a:t>
            </a:r>
            <a:r>
              <a:rPr lang="en-US" altLang="ko-KR" dirty="0" err="1"/>
              <a:t>ihikevich</a:t>
            </a:r>
            <a:r>
              <a:rPr lang="en-US" altLang="ko-KR" dirty="0"/>
              <a:t> model instead of LIF model in order to implement dopaminergic neurons. </a:t>
            </a:r>
          </a:p>
          <a:p>
            <a:pPr marL="0" lvl="0" indent="0" algn="l" rtl="0">
              <a:lnSpc>
                <a:spcPct val="100000"/>
              </a:lnSpc>
              <a:spcBef>
                <a:spcPts val="0"/>
              </a:spcBef>
              <a:spcAft>
                <a:spcPts val="0"/>
              </a:spcAft>
              <a:buSzPts val="1400"/>
              <a:buNone/>
            </a:pP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8401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ko-KR" dirty="0"/>
              <a:t>In order for dopamine to be able to modulate synaptic plasticity over relatively large time-scales on the order of seconds it has been shown that synapses must have a form of synaptic tag that remembers the activity of the two neurons over a short time..</a:t>
            </a:r>
          </a:p>
          <a:p>
            <a:pPr marL="0" lvl="0" indent="0" algn="l" rtl="0">
              <a:lnSpc>
                <a:spcPct val="100000"/>
              </a:lnSpc>
              <a:spcBef>
                <a:spcPts val="0"/>
              </a:spcBef>
              <a:spcAft>
                <a:spcPts val="0"/>
              </a:spcAft>
              <a:buSzPts val="1400"/>
              <a:buNone/>
            </a:pPr>
            <a:r>
              <a:rPr lang="en-US" altLang="ko-KR" dirty="0"/>
              <a:t>One of the key problems in reinforcement learning is that the receipt of a reward is often delayed after the action. This is known as the distal reward problem.</a:t>
            </a:r>
          </a:p>
          <a:p>
            <a:pPr marL="0" lvl="0" indent="0" algn="l" rtl="0">
              <a:lnSpc>
                <a:spcPct val="100000"/>
              </a:lnSpc>
              <a:spcBef>
                <a:spcPts val="0"/>
              </a:spcBef>
              <a:spcAft>
                <a:spcPts val="0"/>
              </a:spcAft>
              <a:buSzPts val="1400"/>
              <a:buNone/>
            </a:pPr>
            <a:r>
              <a:rPr lang="en-US" altLang="ko-KR" dirty="0"/>
              <a:t>STDP as described before works over the millisecond time-scale and so another mechanism is needed to account for this distal reward problem. This is synaptic tag.</a:t>
            </a:r>
          </a:p>
          <a:p>
            <a:pPr marL="0" lvl="0" indent="0" algn="l" rtl="0">
              <a:lnSpc>
                <a:spcPct val="100000"/>
              </a:lnSpc>
              <a:spcBef>
                <a:spcPts val="0"/>
              </a:spcBef>
              <a:spcAft>
                <a:spcPts val="0"/>
              </a:spcAft>
              <a:buSzPts val="1400"/>
              <a:buNone/>
            </a:pPr>
            <a:r>
              <a:rPr lang="en-US" altLang="ko-KR" dirty="0"/>
              <a:t>synaptic tag increases with the amount of STDP and then decays over time, it is defined as </a:t>
            </a:r>
          </a:p>
          <a:p>
            <a:pPr marL="0" lvl="0" indent="0" algn="l" rtl="0">
              <a:lnSpc>
                <a:spcPct val="100000"/>
              </a:lnSpc>
              <a:spcBef>
                <a:spcPts val="0"/>
              </a:spcBef>
              <a:spcAft>
                <a:spcPts val="0"/>
              </a:spcAft>
              <a:buSzPts val="1400"/>
              <a:buNone/>
            </a:pPr>
            <a:r>
              <a:rPr lang="en-US" altLang="ko-KR" dirty="0"/>
              <a:t>Where </a:t>
            </a:r>
            <a:r>
              <a:rPr lang="en-US" altLang="ko-KR" dirty="0" err="1"/>
              <a:t>τc</a:t>
            </a:r>
            <a:r>
              <a:rPr lang="en-US" altLang="ko-KR" dirty="0"/>
              <a:t> defines the decay rate of the eligibility trace, and hence the time-scale over which DA modulation can work. δ(t) is the Dirac delta function and has the effect of step increasing c when STDP takes place. The value of c over time looks very similar to the eligibility trace</a:t>
            </a:r>
            <a:endParaRPr lang="en-US" dirty="0"/>
          </a:p>
          <a:p>
            <a:pPr marL="0" lvl="0" indent="0" algn="l" rtl="0">
              <a:lnSpc>
                <a:spcPct val="100000"/>
              </a:lnSpc>
              <a:spcBef>
                <a:spcPts val="0"/>
              </a:spcBef>
              <a:spcAft>
                <a:spcPts val="0"/>
              </a:spcAft>
              <a:buSzPts val="1400"/>
              <a:buNone/>
            </a:pP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7819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And synaptic tag</a:t>
            </a:r>
            <a:r>
              <a:rPr lang="en-US" altLang="ko-KR" dirty="0"/>
              <a:t> is then used to modify the synaptic weight using this formular. </a:t>
            </a:r>
          </a:p>
          <a:p>
            <a:pPr marL="0" lvl="0" indent="0" algn="l" rtl="0">
              <a:lnSpc>
                <a:spcPct val="100000"/>
              </a:lnSpc>
              <a:spcBef>
                <a:spcPts val="0"/>
              </a:spcBef>
              <a:spcAft>
                <a:spcPts val="0"/>
              </a:spcAft>
              <a:buSzPts val="1400"/>
              <a:buNone/>
            </a:pPr>
            <a:endParaRPr lang="en-US" altLang="ko-KR" dirty="0"/>
          </a:p>
          <a:p>
            <a:pPr marL="0" lvl="0" indent="0" algn="l" rtl="0">
              <a:lnSpc>
                <a:spcPct val="100000"/>
              </a:lnSpc>
              <a:spcBef>
                <a:spcPts val="0"/>
              </a:spcBef>
              <a:spcAft>
                <a:spcPts val="0"/>
              </a:spcAft>
              <a:buSzPts val="1400"/>
              <a:buNone/>
            </a:pPr>
            <a:r>
              <a:rPr lang="en-US" altLang="ko-KR" dirty="0"/>
              <a:t>Figure from </a:t>
            </a:r>
            <a:r>
              <a:rPr lang="en-US" altLang="ko-KR" dirty="0" err="1"/>
              <a:t>Izhikevich</a:t>
            </a:r>
            <a:r>
              <a:rPr lang="en-US" altLang="ko-KR" dirty="0"/>
              <a:t> [1] showing how an eligibility trace can cope with a delayed reward. When the pre then post synaptic neurons coincidentally fire, a delayed reward is received in the form of a spike in dopamine d. This coincident firing increases the eligibility trace c, which slowly decays. It is still positive when the reward is received, and as such the synaptic strength s is increased</a:t>
            </a: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9244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ko-KR" dirty="0"/>
              <a:t>Chorley &amp; Seth [31] have incorporated the “dual-path” model [32, 33] into the DA modulated STDP model</a:t>
            </a:r>
          </a:p>
          <a:p>
            <a:pPr marL="0" lvl="0" indent="0" algn="l" rtl="0">
              <a:lnSpc>
                <a:spcPct val="100000"/>
              </a:lnSpc>
              <a:spcBef>
                <a:spcPts val="0"/>
              </a:spcBef>
              <a:spcAft>
                <a:spcPts val="0"/>
              </a:spcAft>
              <a:buSzPts val="1400"/>
              <a:buNone/>
            </a:pPr>
            <a:endParaRPr lang="en-US" altLang="ko-KR" dirty="0"/>
          </a:p>
          <a:p>
            <a:pPr marL="0" lvl="0" indent="0" algn="l" rtl="0">
              <a:lnSpc>
                <a:spcPct val="100000"/>
              </a:lnSpc>
              <a:spcBef>
                <a:spcPts val="0"/>
              </a:spcBef>
              <a:spcAft>
                <a:spcPts val="0"/>
              </a:spcAft>
              <a:buSzPts val="1400"/>
              <a:buNone/>
            </a:pPr>
            <a:r>
              <a:rPr lang="en-US" altLang="ko-KR" dirty="0"/>
              <a:t>In the dual path model there are two pathways between a stimulus and dopaminergic neurons, an excitatory pathway and a time-dependent inhibitory pathway</a:t>
            </a:r>
          </a:p>
          <a:p>
            <a:pPr marL="0" lvl="0" indent="0" algn="l" rtl="0">
              <a:lnSpc>
                <a:spcPct val="100000"/>
              </a:lnSpc>
              <a:spcBef>
                <a:spcPts val="0"/>
              </a:spcBef>
              <a:spcAft>
                <a:spcPts val="0"/>
              </a:spcAft>
              <a:buSzPts val="1400"/>
              <a:buNone/>
            </a:pPr>
            <a:endParaRPr lang="en-US" altLang="ko-KR" dirty="0"/>
          </a:p>
          <a:p>
            <a:pPr marL="0" lvl="0" indent="0" algn="l" rtl="0">
              <a:lnSpc>
                <a:spcPct val="100000"/>
              </a:lnSpc>
              <a:spcBef>
                <a:spcPts val="0"/>
              </a:spcBef>
              <a:spcAft>
                <a:spcPts val="0"/>
              </a:spcAft>
              <a:buSzPts val="1400"/>
              <a:buNone/>
            </a:pPr>
            <a:r>
              <a:rPr lang="en-US" altLang="ko-KR" dirty="0"/>
              <a:t>• DA neurons display phasic activation in response to unexpected rewards [34, 35]. •</a:t>
            </a:r>
          </a:p>
          <a:p>
            <a:pPr marL="0" lvl="0" indent="0" algn="l" rtl="0">
              <a:lnSpc>
                <a:spcPct val="100000"/>
              </a:lnSpc>
              <a:spcBef>
                <a:spcPts val="0"/>
              </a:spcBef>
              <a:spcAft>
                <a:spcPts val="0"/>
              </a:spcAft>
              <a:buSzPts val="1400"/>
              <a:buNone/>
            </a:pPr>
            <a:r>
              <a:rPr lang="en-US" altLang="ko-KR" dirty="0"/>
              <a:t> These DA neurons display phasic responses to reliably reward-predicting stimuli, yet do not respond to stimuli which are themselves predicted by earlier stimuli [36].</a:t>
            </a:r>
          </a:p>
          <a:p>
            <a:pPr marL="0" lvl="0" indent="0" algn="l" rtl="0">
              <a:lnSpc>
                <a:spcPct val="100000"/>
              </a:lnSpc>
              <a:spcBef>
                <a:spcPts val="0"/>
              </a:spcBef>
              <a:spcAft>
                <a:spcPts val="0"/>
              </a:spcAft>
              <a:buSzPts val="1400"/>
              <a:buNone/>
            </a:pPr>
            <a:r>
              <a:rPr lang="en-US" altLang="ko-KR" dirty="0"/>
              <a:t> • Reward-related DA responses reappear if a previously predictable reward occurs unexpectedly [36]. •</a:t>
            </a:r>
          </a:p>
          <a:p>
            <a:pPr marL="0" lvl="0" indent="0" algn="l" rtl="0">
              <a:lnSpc>
                <a:spcPct val="100000"/>
              </a:lnSpc>
              <a:spcBef>
                <a:spcPts val="0"/>
              </a:spcBef>
              <a:spcAft>
                <a:spcPts val="0"/>
              </a:spcAft>
              <a:buSzPts val="1400"/>
              <a:buNone/>
            </a:pPr>
            <a:r>
              <a:rPr lang="en-US" altLang="ko-KR" dirty="0"/>
              <a:t> DA neurons display a brief dip in activity at precisely the time of an expected reward, if that reward is omitted [30].</a:t>
            </a:r>
          </a:p>
          <a:p>
            <a:pPr marL="0" lvl="0" indent="0" algn="l" rtl="0">
              <a:lnSpc>
                <a:spcPct val="100000"/>
              </a:lnSpc>
              <a:spcBef>
                <a:spcPts val="0"/>
              </a:spcBef>
              <a:spcAft>
                <a:spcPts val="0"/>
              </a:spcAft>
              <a:buSzPts val="1400"/>
              <a:buNone/>
            </a:pPr>
            <a:endParaRPr lang="en-US" altLang="ko-KR" dirty="0"/>
          </a:p>
          <a:p>
            <a:pPr marL="0" lvl="0" indent="0" algn="l" rtl="0">
              <a:lnSpc>
                <a:spcPct val="100000"/>
              </a:lnSpc>
              <a:spcBef>
                <a:spcPts val="0"/>
              </a:spcBef>
              <a:spcAft>
                <a:spcPts val="0"/>
              </a:spcAft>
              <a:buSzPts val="1400"/>
              <a:buNone/>
            </a:pPr>
            <a:r>
              <a:rPr lang="en-US" altLang="ko-KR" dirty="0"/>
              <a:t>red lines represent excitatory connections and blue represent inhibitory connections. When neurons in the DA module fire then dopamine is released which causes STDP of the PFC→STR and SEN→INT pathways. The mean firing rate of the STR module is also modulated by the amount of dopamine</a:t>
            </a: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311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2603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ko-KR" dirty="0"/>
              <a:t>In rate coding the strength of the stimulus or output is encoded in the firing rate of a population of neurons. A stronger stimulus emits a faster firing rate</a:t>
            </a:r>
          </a:p>
          <a:p>
            <a:pPr marL="0" lvl="0" indent="0" algn="l" rtl="0">
              <a:lnSpc>
                <a:spcPct val="100000"/>
              </a:lnSpc>
              <a:spcBef>
                <a:spcPts val="0"/>
              </a:spcBef>
              <a:spcAft>
                <a:spcPts val="0"/>
              </a:spcAft>
              <a:buSzPts val="1400"/>
              <a:buNone/>
            </a:pPr>
            <a:endParaRPr lang="en-US" altLang="ko-KR" dirty="0"/>
          </a:p>
          <a:p>
            <a:pPr marL="0" lvl="0" indent="0" algn="l" rtl="0">
              <a:lnSpc>
                <a:spcPct val="100000"/>
              </a:lnSpc>
              <a:spcBef>
                <a:spcPts val="0"/>
              </a:spcBef>
              <a:spcAft>
                <a:spcPts val="0"/>
              </a:spcAft>
              <a:buSzPts val="1400"/>
              <a:buNone/>
            </a:pPr>
            <a:r>
              <a:rPr lang="en-US" altLang="ko-KR" dirty="0"/>
              <a:t>Population coding involves the stimulation of different neurons for different values of the external stimulus. Population coding has the advantage of being able to react to changes in the external stimulus faster than rate coding.</a:t>
            </a:r>
          </a:p>
          <a:p>
            <a:pPr marL="0" lvl="0" indent="0" algn="l" rtl="0">
              <a:lnSpc>
                <a:spcPct val="100000"/>
              </a:lnSpc>
              <a:spcBef>
                <a:spcPts val="0"/>
              </a:spcBef>
              <a:spcAft>
                <a:spcPts val="0"/>
              </a:spcAft>
              <a:buSzPts val="1400"/>
              <a:buNone/>
            </a:pPr>
            <a:endParaRPr lang="en-US" altLang="ko-KR" dirty="0"/>
          </a:p>
          <a:p>
            <a:pPr marL="0" lvl="0" indent="0" algn="l" rtl="0">
              <a:lnSpc>
                <a:spcPct val="100000"/>
              </a:lnSpc>
              <a:spcBef>
                <a:spcPts val="0"/>
              </a:spcBef>
              <a:spcAft>
                <a:spcPts val="0"/>
              </a:spcAft>
              <a:buSzPts val="1400"/>
              <a:buNone/>
            </a:pPr>
            <a:r>
              <a:rPr lang="en-US" altLang="ko-KR" dirty="0"/>
              <a:t>In temporal coding the external stimulus is represented by the precise spike timings in a population of neurons, in this way a greater range of parameters can be represented by the same group of neurons than could be represented with rate coding</a:t>
            </a: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500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아래 두 개는 </a:t>
            </a:r>
            <a:r>
              <a:rPr lang="en-US" altLang="ko-KR" dirty="0" err="1"/>
              <a:t>sergey</a:t>
            </a:r>
            <a:r>
              <a:rPr lang="en-US" altLang="ko-KR" dirty="0"/>
              <a:t> </a:t>
            </a:r>
            <a:r>
              <a:rPr lang="en-US" altLang="ko-KR" dirty="0" err="1"/>
              <a:t>levine</a:t>
            </a:r>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2745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image show the general architecture of neurons. And I’ll explain how the neuron work.</a:t>
            </a:r>
          </a:p>
          <a:p>
            <a:pPr marL="0" lvl="0" indent="0" algn="l" rtl="0">
              <a:lnSpc>
                <a:spcPct val="100000"/>
              </a:lnSpc>
              <a:spcBef>
                <a:spcPts val="0"/>
              </a:spcBef>
              <a:spcAft>
                <a:spcPts val="0"/>
              </a:spcAft>
              <a:buSzPts val="1400"/>
              <a:buNone/>
            </a:pPr>
            <a:r>
              <a:rPr lang="en-US" dirty="0"/>
              <a:t>First Each neurons receives ~ from dendrites</a:t>
            </a:r>
          </a:p>
          <a:p>
            <a:pPr marL="0" lvl="0" indent="0" algn="l" rtl="0">
              <a:lnSpc>
                <a:spcPct val="100000"/>
              </a:lnSpc>
              <a:spcBef>
                <a:spcPts val="0"/>
              </a:spcBef>
              <a:spcAft>
                <a:spcPts val="0"/>
              </a:spcAft>
              <a:buSzPts val="1400"/>
              <a:buNone/>
            </a:pPr>
            <a:r>
              <a:rPr lang="en-US" dirty="0"/>
              <a:t>Which affect the membrane potential of post-synaptic neurons.</a:t>
            </a:r>
          </a:p>
          <a:p>
            <a:pPr marL="0" lvl="0" indent="0" algn="l" rtl="0">
              <a:lnSpc>
                <a:spcPct val="100000"/>
              </a:lnSpc>
              <a:spcBef>
                <a:spcPts val="0"/>
              </a:spcBef>
              <a:spcAft>
                <a:spcPts val="0"/>
              </a:spcAft>
              <a:buSzPts val="1400"/>
              <a:buNone/>
            </a:pPr>
            <a:r>
              <a:rPr lang="en-US" dirty="0"/>
              <a:t>Once the membrane potential at the Axon Hillock hits the threshold, voltage gated ion channel open, which cause neuron to rapidly depolarize. This is Fire.</a:t>
            </a:r>
          </a:p>
          <a:p>
            <a:pPr marL="0" lvl="0" indent="0" algn="l" rtl="0">
              <a:lnSpc>
                <a:spcPct val="100000"/>
              </a:lnSpc>
              <a:spcBef>
                <a:spcPts val="0"/>
              </a:spcBef>
              <a:spcAft>
                <a:spcPts val="0"/>
              </a:spcAft>
              <a:buSzPts val="1400"/>
              <a:buNone/>
            </a:pPr>
            <a:r>
              <a:rPr lang="en-US" dirty="0"/>
              <a:t>Wave is delivered through Axon, and when it reaches the axon terminal, it is converted to chemical signal, and move through synapse to other neurons.</a:t>
            </a:r>
          </a:p>
          <a:p>
            <a:pPr marL="0" lvl="0" indent="0" algn="l" rtl="0">
              <a:lnSpc>
                <a:spcPct val="100000"/>
              </a:lnSpc>
              <a:spcBef>
                <a:spcPts val="0"/>
              </a:spcBef>
              <a:spcAft>
                <a:spcPts val="0"/>
              </a:spcAft>
              <a:buSzPts val="1400"/>
              <a:buNone/>
            </a:pPr>
            <a:r>
              <a:rPr lang="en-US" dirty="0"/>
              <a:t>After firing, each neuron have the refractory period. Refractory period is the time that neurons can not fire.</a:t>
            </a:r>
          </a:p>
          <a:p>
            <a:pPr marL="0" lvl="0" indent="0" algn="l" rtl="0">
              <a:lnSpc>
                <a:spcPct val="100000"/>
              </a:lnSpc>
              <a:spcBef>
                <a:spcPts val="0"/>
              </a:spcBef>
              <a:spcAft>
                <a:spcPts val="0"/>
              </a:spcAft>
              <a:buSzPts val="1400"/>
              <a:buNone/>
            </a:pPr>
            <a:r>
              <a:rPr lang="en-US" dirty="0"/>
              <a:t>There is Two main type of neurons which is excitatory and inhibitory. Excitatory neuron have the effect of raising membrane potential of post-synaptic neuron, whereas inhibitory neuron affect the other way.</a:t>
            </a:r>
          </a:p>
          <a:p>
            <a:pPr marL="0" lvl="0" indent="0" algn="l" rtl="0">
              <a:lnSpc>
                <a:spcPct val="100000"/>
              </a:lnSpc>
              <a:spcBef>
                <a:spcPts val="0"/>
              </a:spcBef>
              <a:spcAft>
                <a:spcPts val="0"/>
              </a:spcAft>
              <a:buSzPts val="1400"/>
              <a:buNone/>
            </a:pPr>
            <a:r>
              <a:rPr lang="en-US" dirty="0"/>
              <a:t>There are general term of neuro-science, which are EPSP and IPSP.</a:t>
            </a: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855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graph show the membrane potential of neuron through the time. There is constant input current, and when the membrane potential hit the threshold, it becomes fire. Which mean, the neuron make spike.</a:t>
            </a:r>
          </a:p>
          <a:p>
            <a:pPr marL="0" lvl="0" indent="0" algn="l" rtl="0">
              <a:lnSpc>
                <a:spcPct val="100000"/>
              </a:lnSpc>
              <a:spcBef>
                <a:spcPts val="0"/>
              </a:spcBef>
              <a:spcAft>
                <a:spcPts val="0"/>
              </a:spcAft>
              <a:buSzPts val="1400"/>
              <a:buNone/>
            </a:pPr>
            <a:r>
              <a:rPr lang="en-US" dirty="0"/>
              <a:t>After</a:t>
            </a:r>
            <a:r>
              <a:rPr lang="ko-KR" altLang="en-US" dirty="0"/>
              <a:t> </a:t>
            </a:r>
            <a:r>
              <a:rPr lang="en-US" altLang="ko-KR" dirty="0"/>
              <a:t>making spike,</a:t>
            </a:r>
            <a:r>
              <a:rPr lang="ko-KR" altLang="en-US" dirty="0"/>
              <a:t> </a:t>
            </a:r>
            <a:r>
              <a:rPr lang="en-US" altLang="ko-KR" dirty="0"/>
              <a:t>the depolarized neuron have falling phase, and hyperpolarize, and reset to the resting potential.</a:t>
            </a: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9026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And I’ll talk about the neuron model. There are three type of neuron model, ~. </a:t>
            </a: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158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Hodgkin-Huxley model is developed by experiment </a:t>
            </a:r>
            <a:r>
              <a:rPr lang="en-US" altLang="ko-KR" dirty="0"/>
              <a:t>of</a:t>
            </a:r>
            <a:r>
              <a:rPr lang="ko-KR" altLang="en-US" dirty="0"/>
              <a:t> </a:t>
            </a:r>
            <a:r>
              <a:rPr lang="en-US" altLang="ko-KR" dirty="0"/>
              <a:t>giant–squid, so it is very biologically accurate. </a:t>
            </a:r>
          </a:p>
          <a:p>
            <a:pPr marL="0" lvl="0" indent="0" algn="l" rtl="0">
              <a:lnSpc>
                <a:spcPct val="100000"/>
              </a:lnSpc>
              <a:spcBef>
                <a:spcPts val="0"/>
              </a:spcBef>
              <a:spcAft>
                <a:spcPts val="0"/>
              </a:spcAft>
              <a:buSzPts val="1400"/>
              <a:buNone/>
            </a:pPr>
            <a:r>
              <a:rPr lang="en-US" dirty="0"/>
              <a:t>But it has heavy computational cost.</a:t>
            </a:r>
          </a:p>
          <a:p>
            <a:pPr marL="0" lvl="0" indent="0" algn="l" rtl="0">
              <a:lnSpc>
                <a:spcPct val="100000"/>
              </a:lnSpc>
              <a:spcBef>
                <a:spcPts val="0"/>
              </a:spcBef>
              <a:spcAft>
                <a:spcPts val="0"/>
              </a:spcAft>
              <a:buSzPts val="1400"/>
              <a:buNone/>
            </a:pPr>
            <a:r>
              <a:rPr lang="en-US" dirty="0"/>
              <a:t>The figure from paper is very simple version of this model. </a:t>
            </a:r>
          </a:p>
          <a:p>
            <a:pPr marL="0" lvl="0" indent="0" algn="l" rtl="0">
              <a:lnSpc>
                <a:spcPct val="100000"/>
              </a:lnSpc>
              <a:spcBef>
                <a:spcPts val="0"/>
              </a:spcBef>
              <a:spcAft>
                <a:spcPts val="0"/>
              </a:spcAft>
              <a:buSzPts val="1400"/>
              <a:buNone/>
            </a:pPr>
            <a:r>
              <a:rPr lang="en-US" dirty="0"/>
              <a:t>Definition of v and I here is used when we see the </a:t>
            </a:r>
            <a:r>
              <a:rPr lang="en-US" dirty="0" err="1"/>
              <a:t>izikevich</a:t>
            </a:r>
            <a:r>
              <a:rPr lang="en-US" dirty="0"/>
              <a:t> model. V is ~ I is ~</a:t>
            </a: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9817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mainly addressed model in this paper is </a:t>
            </a:r>
            <a:r>
              <a:rPr lang="en-US" dirty="0" err="1"/>
              <a:t>Izhikevich</a:t>
            </a:r>
            <a:r>
              <a:rPr lang="en-US" dirty="0"/>
              <a:t> model. It is good compromise between biological accuracy and computational cost. As you see in the figure 2.2, the equation is non-linear, but simple enough.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 Is ~ . And four variable </a:t>
            </a:r>
            <a:r>
              <a:rPr lang="en-US" dirty="0" err="1"/>
              <a:t>a,b,c,d</a:t>
            </a:r>
            <a:r>
              <a:rPr lang="en-US" dirty="0"/>
              <a:t> are the parameter of neurons. Using These four variable,</a:t>
            </a:r>
            <a:r>
              <a:rPr lang="en-US" altLang="ko-KR" dirty="0"/>
              <a:t> We can make various version of neuron by the </a:t>
            </a:r>
            <a:r>
              <a:rPr lang="en-US" altLang="ko-KR" dirty="0" err="1"/>
              <a:t>izhkevich</a:t>
            </a:r>
            <a:r>
              <a:rPr lang="en-US" altLang="ko-KR" dirty="0"/>
              <a:t> model. While as the LIF model can only implement 3 types.</a:t>
            </a:r>
          </a:p>
          <a:p>
            <a:pPr marL="0" lvl="0" indent="0" algn="l" rtl="0">
              <a:lnSpc>
                <a:spcPct val="100000"/>
              </a:lnSpc>
              <a:spcBef>
                <a:spcPts val="0"/>
              </a:spcBef>
              <a:spcAft>
                <a:spcPts val="0"/>
              </a:spcAft>
              <a:buSzPts val="1400"/>
              <a:buNone/>
            </a:pP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6779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page shows the some types of ~</a:t>
            </a:r>
          </a:p>
          <a:p>
            <a:pPr marL="0" lvl="0" indent="0" algn="l" rtl="0">
              <a:lnSpc>
                <a:spcPct val="100000"/>
              </a:lnSpc>
              <a:spcBef>
                <a:spcPts val="0"/>
              </a:spcBef>
              <a:spcAft>
                <a:spcPts val="0"/>
              </a:spcAft>
              <a:buSzPts val="1400"/>
              <a:buNone/>
            </a:pPr>
            <a:r>
              <a:rPr lang="en-US" dirty="0"/>
              <a:t>I’ll explain this after the English presentation. </a:t>
            </a: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414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3243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Malgun Gothic"/>
              <a:buNone/>
              <a:defRPr sz="2400" b="0">
                <a:solidFill>
                  <a:srgbClr val="3F3F3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
          <p:cNvSpPr>
            <a:spLocks noGrp="1"/>
          </p:cNvSpPr>
          <p:nvPr>
            <p:ph type="pic" idx="2"/>
          </p:nvPr>
        </p:nvSpPr>
        <p:spPr>
          <a:xfrm>
            <a:off x="447817" y="641350"/>
            <a:ext cx="11290859" cy="3651249"/>
          </a:xfrm>
          <a:prstGeom prst="rect">
            <a:avLst/>
          </a:prstGeom>
          <a:noFill/>
          <a:ln>
            <a:noFill/>
          </a:ln>
        </p:spPr>
      </p:sp>
      <p:sp>
        <p:nvSpPr>
          <p:cNvPr id="21" name="Google Shape;21;p6"/>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atin typeface="Malgun Gothic"/>
                <a:ea typeface="Malgun Gothic"/>
                <a:cs typeface="Malgun Gothic"/>
                <a:sym typeface="Malgun Gothic"/>
              </a:defRPr>
            </a:lvl1pPr>
            <a:lvl2pPr marL="914400" lvl="1" indent="-228600" algn="l">
              <a:lnSpc>
                <a:spcPct val="100000"/>
              </a:lnSpc>
              <a:spcBef>
                <a:spcPts val="600"/>
              </a:spcBef>
              <a:spcAft>
                <a:spcPts val="0"/>
              </a:spcAft>
              <a:buSzPts val="1104"/>
              <a:buNone/>
              <a:defRPr sz="12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22" name="Google Shape;22;p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4269976" y="-1352783"/>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81" name="Google Shape;81;p15"/>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4"/>
        <p:cNvGrpSpPr/>
        <p:nvPr/>
      </p:nvGrpSpPr>
      <p:grpSpPr>
        <a:xfrm>
          <a:off x="0" y="0"/>
          <a:ext cx="0" cy="0"/>
          <a:chOff x="0" y="0"/>
          <a:chExt cx="0" cy="0"/>
        </a:xfrm>
      </p:grpSpPr>
      <p:sp>
        <p:nvSpPr>
          <p:cNvPr id="85" name="Google Shape;85;p16"/>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6"/>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Malgun Gothic"/>
              <a:buNone/>
              <a:defRPr>
                <a:solidFill>
                  <a:srgbClr val="FFFFF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88" name="Google Shape;88;p16"/>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6"/>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6"/>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81192" y="702156"/>
            <a:ext cx="11029616" cy="11887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
          <p:cNvSpPr txBox="1">
            <a:spLocks noGrp="1"/>
          </p:cNvSpPr>
          <p:nvPr>
            <p:ph type="body" idx="1"/>
          </p:nvPr>
        </p:nvSpPr>
        <p:spPr>
          <a:xfrm>
            <a:off x="581192" y="2340864"/>
            <a:ext cx="11029615" cy="3634486"/>
          </a:xfrm>
          <a:prstGeom prst="rect">
            <a:avLst/>
          </a:prstGeom>
          <a:noFill/>
          <a:ln>
            <a:noFill/>
          </a:ln>
        </p:spPr>
        <p:txBody>
          <a:bodyPr spcFirstLastPara="1" wrap="square" lIns="91425" tIns="45700" rIns="91425" bIns="45700" anchor="ctr"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28" name="Google Shape;28;p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두 개의 내용" type="twoObj">
  <p:cSld name="TWO_OBJECTS">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4" name="Google Shape;34;p8"/>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5" name="Google Shape;35;p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38"/>
        <p:cNvGrpSpPr/>
        <p:nvPr/>
      </p:nvGrpSpPr>
      <p:grpSpPr>
        <a:xfrm>
          <a:off x="0" y="0"/>
          <a:ext cx="0" cy="0"/>
          <a:chOff x="0" y="0"/>
          <a:chExt cx="0" cy="0"/>
        </a:xfrm>
      </p:grpSpPr>
      <p:sp>
        <p:nvSpPr>
          <p:cNvPr id="39" name="Google Shape;39;p9"/>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9"/>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Malgun Gothic"/>
              <a:buNone/>
              <a:defRPr sz="3600">
                <a:solidFill>
                  <a:srgbClr val="3F3F3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latin typeface="Malgun Gothic"/>
                <a:ea typeface="Malgun Gothic"/>
                <a:cs typeface="Malgun Gothic"/>
                <a:sym typeface="Malgun Gothic"/>
              </a:defRPr>
            </a:lvl1pPr>
            <a:lvl2pPr lvl="1" algn="ctr">
              <a:lnSpc>
                <a:spcPct val="100000"/>
              </a:lnSpc>
              <a:spcBef>
                <a:spcPts val="600"/>
              </a:spcBef>
              <a:spcAft>
                <a:spcPts val="0"/>
              </a:spcAft>
              <a:buSzPts val="1288"/>
              <a:buNone/>
              <a:defRPr>
                <a:solidFill>
                  <a:srgbClr val="888888"/>
                </a:solidFill>
              </a:defRPr>
            </a:lvl2pPr>
            <a:lvl3pPr lvl="2" algn="ctr">
              <a:lnSpc>
                <a:spcPct val="100000"/>
              </a:lnSpc>
              <a:spcBef>
                <a:spcPts val="600"/>
              </a:spcBef>
              <a:spcAft>
                <a:spcPts val="0"/>
              </a:spcAft>
              <a:buSzPts val="1196"/>
              <a:buNone/>
              <a:defRPr>
                <a:solidFill>
                  <a:srgbClr val="888888"/>
                </a:solidFill>
              </a:defRPr>
            </a:lvl3pPr>
            <a:lvl4pPr lvl="3" algn="ctr">
              <a:lnSpc>
                <a:spcPct val="100000"/>
              </a:lnSpc>
              <a:spcBef>
                <a:spcPts val="600"/>
              </a:spcBef>
              <a:spcAft>
                <a:spcPts val="0"/>
              </a:spcAft>
              <a:buSzPts val="1012"/>
              <a:buNone/>
              <a:defRPr>
                <a:solidFill>
                  <a:srgbClr val="888888"/>
                </a:solidFill>
              </a:defRPr>
            </a:lvl4pPr>
            <a:lvl5pPr lvl="4" algn="ctr">
              <a:lnSpc>
                <a:spcPct val="100000"/>
              </a:lnSpc>
              <a:spcBef>
                <a:spcPts val="600"/>
              </a:spcBef>
              <a:spcAft>
                <a:spcPts val="0"/>
              </a:spcAft>
              <a:buSzPts val="1012"/>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a:endParaRPr/>
          </a:p>
        </p:txBody>
      </p:sp>
      <p:sp>
        <p:nvSpPr>
          <p:cNvPr id="42" name="Google Shape;42;p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45"/>
        <p:cNvGrpSpPr/>
        <p:nvPr/>
      </p:nvGrpSpPr>
      <p:grpSpPr>
        <a:xfrm>
          <a:off x="0" y="0"/>
          <a:ext cx="0" cy="0"/>
          <a:chOff x="0" y="0"/>
          <a:chExt cx="0" cy="0"/>
        </a:xfrm>
      </p:grpSpPr>
      <p:sp>
        <p:nvSpPr>
          <p:cNvPr id="46" name="Google Shape;46;p10"/>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0"/>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Malgun Gothic"/>
              <a:buNone/>
              <a:defRPr sz="3600" b="0" cap="none">
                <a:solidFill>
                  <a:srgbClr val="3F3F3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656"/>
              <a:buNone/>
              <a:defRPr sz="1800">
                <a:solidFill>
                  <a:srgbClr val="888888"/>
                </a:solidFill>
              </a:defRPr>
            </a:lvl2pPr>
            <a:lvl3pPr marL="1371600" lvl="2" indent="-228600" algn="l">
              <a:lnSpc>
                <a:spcPct val="100000"/>
              </a:lnSpc>
              <a:spcBef>
                <a:spcPts val="600"/>
              </a:spcBef>
              <a:spcAft>
                <a:spcPts val="0"/>
              </a:spcAft>
              <a:buSzPts val="1472"/>
              <a:buNone/>
              <a:defRPr sz="1600">
                <a:solidFill>
                  <a:srgbClr val="888888"/>
                </a:solidFill>
              </a:defRPr>
            </a:lvl3pPr>
            <a:lvl4pPr marL="1828800" lvl="3" indent="-228600" algn="l">
              <a:lnSpc>
                <a:spcPct val="100000"/>
              </a:lnSpc>
              <a:spcBef>
                <a:spcPts val="600"/>
              </a:spcBef>
              <a:spcAft>
                <a:spcPts val="0"/>
              </a:spcAft>
              <a:buSzPts val="1288"/>
              <a:buNone/>
              <a:defRPr sz="1400">
                <a:solidFill>
                  <a:srgbClr val="888888"/>
                </a:solidFill>
              </a:defRPr>
            </a:lvl4pPr>
            <a:lvl5pPr marL="2286000" lvl="4" indent="-228600" algn="l">
              <a:lnSpc>
                <a:spcPct val="100000"/>
              </a:lnSpc>
              <a:spcBef>
                <a:spcPts val="600"/>
              </a:spcBef>
              <a:spcAft>
                <a:spcPts val="0"/>
              </a:spcAft>
              <a:buSzPts val="1288"/>
              <a:buNone/>
              <a:defRPr sz="1400">
                <a:solidFill>
                  <a:srgbClr val="888888"/>
                </a:solidFill>
              </a:defRPr>
            </a:lvl5pPr>
            <a:lvl6pPr marL="2743200" lvl="5" indent="-228600" algn="l">
              <a:lnSpc>
                <a:spcPct val="100000"/>
              </a:lnSpc>
              <a:spcBef>
                <a:spcPts val="600"/>
              </a:spcBef>
              <a:spcAft>
                <a:spcPts val="0"/>
              </a:spcAft>
              <a:buSzPts val="1288"/>
              <a:buNone/>
              <a:defRPr sz="1400">
                <a:solidFill>
                  <a:srgbClr val="888888"/>
                </a:solidFill>
              </a:defRPr>
            </a:lvl6pPr>
            <a:lvl7pPr marL="3200400" lvl="6" indent="-228600" algn="l">
              <a:lnSpc>
                <a:spcPct val="100000"/>
              </a:lnSpc>
              <a:spcBef>
                <a:spcPts val="600"/>
              </a:spcBef>
              <a:spcAft>
                <a:spcPts val="0"/>
              </a:spcAft>
              <a:buSzPts val="1288"/>
              <a:buNone/>
              <a:defRPr sz="1400">
                <a:solidFill>
                  <a:srgbClr val="888888"/>
                </a:solidFill>
              </a:defRPr>
            </a:lvl7pPr>
            <a:lvl8pPr marL="3657600" lvl="7" indent="-228600" algn="l">
              <a:lnSpc>
                <a:spcPct val="100000"/>
              </a:lnSpc>
              <a:spcBef>
                <a:spcPts val="600"/>
              </a:spcBef>
              <a:spcAft>
                <a:spcPts val="0"/>
              </a:spcAft>
              <a:buSzPts val="1288"/>
              <a:buNone/>
              <a:defRPr sz="1400">
                <a:solidFill>
                  <a:srgbClr val="888888"/>
                </a:solidFill>
              </a:defRPr>
            </a:lvl8pPr>
            <a:lvl9pPr marL="4114800" lvl="8" indent="-228600" algn="l">
              <a:lnSpc>
                <a:spcPct val="100000"/>
              </a:lnSpc>
              <a:spcBef>
                <a:spcPts val="600"/>
              </a:spcBef>
              <a:spcAft>
                <a:spcPts val="600"/>
              </a:spcAft>
              <a:buSzPts val="1288"/>
              <a:buNone/>
              <a:defRPr sz="1400">
                <a:solidFill>
                  <a:srgbClr val="888888"/>
                </a:solidFill>
              </a:defRPr>
            </a:lvl9pPr>
          </a:lstStyle>
          <a:p>
            <a:endParaRPr/>
          </a:p>
        </p:txBody>
      </p:sp>
      <p:sp>
        <p:nvSpPr>
          <p:cNvPr id="49" name="Google Shape;49;p10"/>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0"/>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p:cSld name="비교">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360"/>
              </a:spcBef>
              <a:spcAft>
                <a:spcPts val="0"/>
              </a:spcAft>
              <a:buSzPts val="1656"/>
              <a:buNone/>
              <a:defRPr sz="1800" b="0">
                <a:solidFill>
                  <a:srgbClr val="3F3F3F"/>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5" name="Google Shape;55;p11"/>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6" name="Google Shape;56;p11"/>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360"/>
              </a:spcBef>
              <a:spcAft>
                <a:spcPts val="0"/>
              </a:spcAft>
              <a:buClr>
                <a:schemeClr val="accent1"/>
              </a:buClr>
              <a:buSzPts val="1656"/>
              <a:buFont typeface="Noto Sans Symbols"/>
              <a:buNone/>
              <a:defRPr sz="1800" b="0">
                <a:solidFill>
                  <a:srgbClr val="3F3F3F"/>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57" name="Google Shape;57;p11"/>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atin typeface="Malgun Gothic"/>
                <a:ea typeface="Malgun Gothic"/>
                <a:cs typeface="Malgun Gothic"/>
                <a:sym typeface="Malgun Gothic"/>
              </a:defRPr>
            </a:lvl1pPr>
            <a:lvl2pPr marL="914400" lvl="1" indent="-310387" algn="l">
              <a:lnSpc>
                <a:spcPct val="100000"/>
              </a:lnSpc>
              <a:spcBef>
                <a:spcPts val="600"/>
              </a:spcBef>
              <a:spcAft>
                <a:spcPts val="0"/>
              </a:spcAft>
              <a:buSzPts val="1288"/>
              <a:buChar char="◼"/>
              <a:defRPr>
                <a:latin typeface="Malgun Gothic"/>
                <a:ea typeface="Malgun Gothic"/>
                <a:cs typeface="Malgun Gothic"/>
                <a:sym typeface="Malgun Gothic"/>
              </a:defRPr>
            </a:lvl2pPr>
            <a:lvl3pPr marL="1371600" lvl="2" indent="-304546" algn="l">
              <a:lnSpc>
                <a:spcPct val="100000"/>
              </a:lnSpc>
              <a:spcBef>
                <a:spcPts val="600"/>
              </a:spcBef>
              <a:spcAft>
                <a:spcPts val="0"/>
              </a:spcAft>
              <a:buSzPts val="1196"/>
              <a:buChar char="◼"/>
              <a:defRPr>
                <a:latin typeface="Malgun Gothic"/>
                <a:ea typeface="Malgun Gothic"/>
                <a:cs typeface="Malgun Gothic"/>
                <a:sym typeface="Malgun Gothic"/>
              </a:defRPr>
            </a:lvl3pPr>
            <a:lvl4pPr marL="1828800" lvl="3" indent="-292861" algn="l">
              <a:lnSpc>
                <a:spcPct val="100000"/>
              </a:lnSpc>
              <a:spcBef>
                <a:spcPts val="600"/>
              </a:spcBef>
              <a:spcAft>
                <a:spcPts val="0"/>
              </a:spcAft>
              <a:buSzPts val="1012"/>
              <a:buChar char="◼"/>
              <a:defRPr>
                <a:latin typeface="Malgun Gothic"/>
                <a:ea typeface="Malgun Gothic"/>
                <a:cs typeface="Malgun Gothic"/>
                <a:sym typeface="Malgun Gothic"/>
              </a:defRPr>
            </a:lvl4pPr>
            <a:lvl5pPr marL="2286000" lvl="4" indent="-292861" algn="l">
              <a:lnSpc>
                <a:spcPct val="100000"/>
              </a:lnSpc>
              <a:spcBef>
                <a:spcPts val="600"/>
              </a:spcBef>
              <a:spcAft>
                <a:spcPts val="0"/>
              </a:spcAft>
              <a:buSzPts val="1012"/>
              <a:buChar char="◼"/>
              <a:defRPr>
                <a:latin typeface="Malgun Gothic"/>
                <a:ea typeface="Malgun Gothic"/>
                <a:cs typeface="Malgun Gothic"/>
                <a:sym typeface="Malgun Gothic"/>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8" name="Google Shape;58;p1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800"/>
              <a:buFont typeface="Malgun Gothic"/>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비어 있음" type="blank">
  <p:cSld name="BLANK">
    <p:spTree>
      <p:nvGrpSpPr>
        <p:cNvPr id="1" name="Shape 66"/>
        <p:cNvGrpSpPr/>
        <p:nvPr/>
      </p:nvGrpSpPr>
      <p:grpSpPr>
        <a:xfrm>
          <a:off x="0" y="0"/>
          <a:ext cx="0" cy="0"/>
          <a:chOff x="0" y="0"/>
          <a:chExt cx="0" cy="0"/>
        </a:xfrm>
      </p:grpSpPr>
      <p:sp>
        <p:nvSpPr>
          <p:cNvPr id="67" name="Google Shape;67;p1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70"/>
        <p:cNvGrpSpPr/>
        <p:nvPr/>
      </p:nvGrpSpPr>
      <p:grpSpPr>
        <a:xfrm>
          <a:off x="0" y="0"/>
          <a:ext cx="0" cy="0"/>
          <a:chOff x="0" y="0"/>
          <a:chExt cx="0" cy="0"/>
        </a:xfrm>
      </p:grpSpPr>
      <p:sp>
        <p:nvSpPr>
          <p:cNvPr id="71" name="Google Shape;71;p14"/>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Malgun Gothic"/>
              <a:buNone/>
              <a:defRPr sz="2400" b="0">
                <a:solidFill>
                  <a:srgbClr val="FFFFFF"/>
                </a:solidFill>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latin typeface="Malgun Gothic"/>
                <a:ea typeface="Malgun Gothic"/>
                <a:cs typeface="Malgun Gothic"/>
                <a:sym typeface="Malgun Gothic"/>
              </a:defRPr>
            </a:lvl1pPr>
            <a:lvl2pPr marL="914400" lvl="1" indent="-333756" algn="l">
              <a:lnSpc>
                <a:spcPct val="100000"/>
              </a:lnSpc>
              <a:spcBef>
                <a:spcPts val="600"/>
              </a:spcBef>
              <a:spcAft>
                <a:spcPts val="0"/>
              </a:spcAft>
              <a:buSzPts val="1656"/>
              <a:buChar char="◼"/>
              <a:defRPr sz="1800">
                <a:solidFill>
                  <a:schemeClr val="dk2"/>
                </a:solidFill>
                <a:latin typeface="Malgun Gothic"/>
                <a:ea typeface="Malgun Gothic"/>
                <a:cs typeface="Malgun Gothic"/>
                <a:sym typeface="Malgun Gothic"/>
              </a:defRPr>
            </a:lvl2pPr>
            <a:lvl3pPr marL="1371600" lvl="2" indent="-322072" algn="l">
              <a:lnSpc>
                <a:spcPct val="100000"/>
              </a:lnSpc>
              <a:spcBef>
                <a:spcPts val="600"/>
              </a:spcBef>
              <a:spcAft>
                <a:spcPts val="0"/>
              </a:spcAft>
              <a:buSzPts val="1472"/>
              <a:buChar char="◼"/>
              <a:defRPr sz="1600">
                <a:solidFill>
                  <a:schemeClr val="dk2"/>
                </a:solidFill>
                <a:latin typeface="Malgun Gothic"/>
                <a:ea typeface="Malgun Gothic"/>
                <a:cs typeface="Malgun Gothic"/>
                <a:sym typeface="Malgun Gothic"/>
              </a:defRPr>
            </a:lvl3pPr>
            <a:lvl4pPr marL="1828800" lvl="3" indent="-310388" algn="l">
              <a:lnSpc>
                <a:spcPct val="100000"/>
              </a:lnSpc>
              <a:spcBef>
                <a:spcPts val="600"/>
              </a:spcBef>
              <a:spcAft>
                <a:spcPts val="0"/>
              </a:spcAft>
              <a:buSzPts val="1288"/>
              <a:buChar char="◼"/>
              <a:defRPr sz="1400">
                <a:solidFill>
                  <a:schemeClr val="dk2"/>
                </a:solidFill>
                <a:latin typeface="Malgun Gothic"/>
                <a:ea typeface="Malgun Gothic"/>
                <a:cs typeface="Malgun Gothic"/>
                <a:sym typeface="Malgun Gothic"/>
              </a:defRPr>
            </a:lvl4pPr>
            <a:lvl5pPr marL="2286000" lvl="4" indent="-310388" algn="l">
              <a:lnSpc>
                <a:spcPct val="100000"/>
              </a:lnSpc>
              <a:spcBef>
                <a:spcPts val="600"/>
              </a:spcBef>
              <a:spcAft>
                <a:spcPts val="0"/>
              </a:spcAft>
              <a:buSzPts val="1288"/>
              <a:buChar char="◼"/>
              <a:defRPr sz="1400">
                <a:solidFill>
                  <a:schemeClr val="dk2"/>
                </a:solidFill>
                <a:latin typeface="Malgun Gothic"/>
                <a:ea typeface="Malgun Gothic"/>
                <a:cs typeface="Malgun Gothic"/>
                <a:sym typeface="Malgun Gothic"/>
              </a:defRPr>
            </a:lvl5pPr>
            <a:lvl6pPr marL="2743200" lvl="5" indent="-310388" algn="l">
              <a:lnSpc>
                <a:spcPct val="100000"/>
              </a:lnSpc>
              <a:spcBef>
                <a:spcPts val="600"/>
              </a:spcBef>
              <a:spcAft>
                <a:spcPts val="0"/>
              </a:spcAft>
              <a:buSzPts val="1288"/>
              <a:buChar char="◼"/>
              <a:defRPr sz="1400">
                <a:solidFill>
                  <a:schemeClr val="dk2"/>
                </a:solidFill>
              </a:defRPr>
            </a:lvl6pPr>
            <a:lvl7pPr marL="3200400" lvl="6" indent="-310388" algn="l">
              <a:lnSpc>
                <a:spcPct val="100000"/>
              </a:lnSpc>
              <a:spcBef>
                <a:spcPts val="600"/>
              </a:spcBef>
              <a:spcAft>
                <a:spcPts val="0"/>
              </a:spcAft>
              <a:buSzPts val="1288"/>
              <a:buChar char="◼"/>
              <a:defRPr sz="1400">
                <a:solidFill>
                  <a:schemeClr val="dk2"/>
                </a:solidFill>
              </a:defRPr>
            </a:lvl7pPr>
            <a:lvl8pPr marL="3657600" lvl="7" indent="-310388" algn="l">
              <a:lnSpc>
                <a:spcPct val="100000"/>
              </a:lnSpc>
              <a:spcBef>
                <a:spcPts val="600"/>
              </a:spcBef>
              <a:spcAft>
                <a:spcPts val="0"/>
              </a:spcAft>
              <a:buSzPts val="1288"/>
              <a:buChar char="◼"/>
              <a:defRPr sz="1400">
                <a:solidFill>
                  <a:schemeClr val="dk2"/>
                </a:solidFill>
              </a:defRPr>
            </a:lvl8pPr>
            <a:lvl9pPr marL="4114800" lvl="8" indent="-310388" algn="l">
              <a:lnSpc>
                <a:spcPct val="100000"/>
              </a:lnSpc>
              <a:spcBef>
                <a:spcPts val="600"/>
              </a:spcBef>
              <a:spcAft>
                <a:spcPts val="600"/>
              </a:spcAft>
              <a:buSzPts val="1288"/>
              <a:buChar char="◼"/>
              <a:defRPr sz="1400">
                <a:solidFill>
                  <a:schemeClr val="dk2"/>
                </a:solidFill>
              </a:defRPr>
            </a:lvl9pPr>
          </a:lstStyle>
          <a:p>
            <a:endParaRPr/>
          </a:p>
        </p:txBody>
      </p:sp>
      <p:sp>
        <p:nvSpPr>
          <p:cNvPr id="74" name="Google Shape;74;p14"/>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latin typeface="Malgun Gothic"/>
                <a:ea typeface="Malgun Gothic"/>
                <a:cs typeface="Malgun Gothic"/>
                <a:sym typeface="Malgun Gothic"/>
              </a:defRPr>
            </a:lvl1pPr>
            <a:lvl2pPr marL="914400" lvl="1" indent="-228600" algn="l">
              <a:lnSpc>
                <a:spcPct val="100000"/>
              </a:lnSpc>
              <a:spcBef>
                <a:spcPts val="600"/>
              </a:spcBef>
              <a:spcAft>
                <a:spcPts val="0"/>
              </a:spcAft>
              <a:buSzPts val="1012"/>
              <a:buNone/>
              <a:defRPr sz="11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75" name="Google Shape;75;p14"/>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Malgun Gothic"/>
                <a:ea typeface="Malgun Gothic"/>
                <a:cs typeface="Malgun Gothic"/>
                <a:sym typeface="Malgu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Malgun Gothic"/>
              <a:buNone/>
              <a:defRPr sz="2800" b="0" i="0" u="none" strike="noStrike" cap="none">
                <a:solidFill>
                  <a:srgbClr val="3F3F3F"/>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5"/>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3F3F3F"/>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5"/>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3F3F3F"/>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3F3F3F"/>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5"/>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title"/>
          </p:nvPr>
        </p:nvSpPr>
        <p:spPr>
          <a:xfrm>
            <a:off x="496413" y="4883107"/>
            <a:ext cx="11029616" cy="1451525"/>
          </a:xfrm>
          <a:prstGeom prst="rect">
            <a:avLst/>
          </a:prstGeom>
          <a:noFill/>
          <a:ln>
            <a:noFill/>
          </a:ln>
        </p:spPr>
        <p:txBody>
          <a:bodyPr spcFirstLastPara="1" wrap="square" lIns="91425" tIns="45700" rIns="91425" bIns="45700" anchor="b" anchorCtr="0">
            <a:normAutofit/>
          </a:bodyPr>
          <a:lstStyle/>
          <a:p>
            <a:r>
              <a:rPr lang="en-US" sz="2700" b="1" dirty="0"/>
              <a:t> Reinforcement Learning in a </a:t>
            </a:r>
            <a:r>
              <a:rPr lang="en-US" sz="2700" b="1" dirty="0" err="1"/>
              <a:t>Neurally</a:t>
            </a:r>
            <a:r>
              <a:rPr lang="en-US" sz="2700" b="1" dirty="0"/>
              <a:t> Controlled Robot</a:t>
            </a:r>
            <a:br>
              <a:rPr lang="en-US" sz="2700" b="1" dirty="0"/>
            </a:br>
            <a:r>
              <a:rPr lang="en-US" sz="2700" b="1" dirty="0"/>
              <a:t>	Using Dopamine Modulated STDP</a:t>
            </a:r>
            <a:br>
              <a:rPr lang="en-US" sz="2200" dirty="0"/>
            </a:br>
            <a:endParaRPr lang="en-US" sz="2200" b="1" dirty="0"/>
          </a:p>
        </p:txBody>
      </p:sp>
      <p:pic>
        <p:nvPicPr>
          <p:cNvPr id="99" name="Google Shape;99;p1" descr="우산, 대형, 파란색, 그룹이(가) 표시된 사진&#10;&#10;자동 생성된 설명"/>
          <p:cNvPicPr preferRelativeResize="0"/>
          <p:nvPr/>
        </p:nvPicPr>
        <p:blipFill rotWithShape="1">
          <a:blip r:embed="rId3">
            <a:alphaModFix amt="70000"/>
          </a:blip>
          <a:srcRect t="41115" r="-1" b="4988"/>
          <a:stretch/>
        </p:blipFill>
        <p:spPr>
          <a:xfrm>
            <a:off x="447817" y="641350"/>
            <a:ext cx="11290859" cy="4079747"/>
          </a:xfrm>
          <a:prstGeom prst="rect">
            <a:avLst/>
          </a:prstGeom>
          <a:noFill/>
          <a:ln>
            <a:noFill/>
          </a:ln>
        </p:spPr>
      </p:pic>
      <p:sp>
        <p:nvSpPr>
          <p:cNvPr id="100" name="Google Shape;100;p1"/>
          <p:cNvSpPr txBox="1">
            <a:spLocks noGrp="1"/>
          </p:cNvSpPr>
          <p:nvPr>
            <p:ph type="body" idx="1"/>
          </p:nvPr>
        </p:nvSpPr>
        <p:spPr>
          <a:xfrm>
            <a:off x="1736439" y="6034977"/>
            <a:ext cx="3350467" cy="461665"/>
          </a:xfrm>
          <a:prstGeom prst="rect">
            <a:avLst/>
          </a:prstGeom>
          <a:noFill/>
          <a:ln>
            <a:noFill/>
          </a:ln>
        </p:spPr>
        <p:txBody>
          <a:bodyPr spcFirstLastPara="1" wrap="square" lIns="91425" tIns="45700" rIns="91425" bIns="45700" anchor="t" anchorCtr="0">
            <a:normAutofit/>
          </a:bodyPr>
          <a:lstStyle/>
          <a:p>
            <a:pPr marL="457200" lvl="1" indent="0">
              <a:lnSpc>
                <a:spcPct val="110000"/>
              </a:lnSpc>
              <a:spcBef>
                <a:spcPts val="0"/>
              </a:spcBef>
              <a:buSzPts val="1472"/>
            </a:pPr>
            <a:r>
              <a:rPr lang="en-US" altLang="ko-KR" sz="1400" dirty="0"/>
              <a:t>By Richard Evans</a:t>
            </a:r>
          </a:p>
        </p:txBody>
      </p:sp>
      <p:sp>
        <p:nvSpPr>
          <p:cNvPr id="101" name="Google Shape;101;p1"/>
          <p:cNvSpPr txBox="1">
            <a:spLocks noGrp="1"/>
          </p:cNvSpPr>
          <p:nvPr>
            <p:ph type="ftr" idx="11"/>
          </p:nvPr>
        </p:nvSpPr>
        <p:spPr>
          <a:xfrm>
            <a:off x="8657037" y="6409190"/>
            <a:ext cx="3081639" cy="3798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BIO COMPUTING &amp; MACHINE LEARNING LAB (BCML)</a:t>
            </a:r>
            <a:endParaRPr/>
          </a:p>
        </p:txBody>
      </p:sp>
      <p:sp>
        <p:nvSpPr>
          <p:cNvPr id="102" name="Google Shape;102;p1"/>
          <p:cNvSpPr txBox="1">
            <a:spLocks noGrp="1"/>
          </p:cNvSpPr>
          <p:nvPr>
            <p:ph type="sldNum" idx="12"/>
          </p:nvPr>
        </p:nvSpPr>
        <p:spPr>
          <a:xfrm>
            <a:off x="6096000" y="6423914"/>
            <a:ext cx="3388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a:t>
            </a:fld>
            <a:endParaRPr dirty="0"/>
          </a:p>
        </p:txBody>
      </p:sp>
      <p:pic>
        <p:nvPicPr>
          <p:cNvPr id="103" name="Google Shape;103;p1"/>
          <p:cNvPicPr preferRelativeResize="0"/>
          <p:nvPr/>
        </p:nvPicPr>
        <p:blipFill rotWithShape="1">
          <a:blip r:embed="rId4">
            <a:alphaModFix/>
          </a:blip>
          <a:srcRect/>
          <a:stretch/>
        </p:blipFill>
        <p:spPr>
          <a:xfrm>
            <a:off x="8657036" y="6498472"/>
            <a:ext cx="3081639" cy="201286"/>
          </a:xfrm>
          <a:prstGeom prst="rect">
            <a:avLst/>
          </a:prstGeom>
          <a:noFill/>
          <a:ln>
            <a:noFill/>
          </a:ln>
        </p:spPr>
      </p:pic>
      <p:sp>
        <p:nvSpPr>
          <p:cNvPr id="2" name="TextBox 1">
            <a:extLst>
              <a:ext uri="{FF2B5EF4-FFF2-40B4-BE49-F238E27FC236}">
                <a16:creationId xmlns:a16="http://schemas.microsoft.com/office/drawing/2014/main" id="{C5C562A8-04DB-72A3-6BB7-3C56682D1E7C}"/>
              </a:ext>
            </a:extLst>
          </p:cNvPr>
          <p:cNvSpPr txBox="1"/>
          <p:nvPr/>
        </p:nvSpPr>
        <p:spPr>
          <a:xfrm>
            <a:off x="9677400" y="5632234"/>
            <a:ext cx="2018187" cy="646331"/>
          </a:xfrm>
          <a:prstGeom prst="rect">
            <a:avLst/>
          </a:prstGeom>
          <a:noFill/>
        </p:spPr>
        <p:txBody>
          <a:bodyPr wrap="square" rtlCol="0">
            <a:spAutoFit/>
          </a:bodyPr>
          <a:lstStyle/>
          <a:p>
            <a:pPr lvl="1" algn="r"/>
            <a:r>
              <a:rPr lang="en-US" altLang="ko-KR" sz="1800" dirty="0"/>
              <a:t>Aug 8, 2023</a:t>
            </a:r>
          </a:p>
          <a:p>
            <a:pPr algn="r"/>
            <a:r>
              <a:rPr lang="en-US" altLang="ko-KR" sz="1800" dirty="0"/>
              <a:t>Sungmin Yoon</a:t>
            </a:r>
            <a:endParaRPr lang="ko-KR" alt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10</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Reinforcement Learning</a:t>
            </a:r>
            <a:endParaRPr sz="3600" b="1" dirty="0"/>
          </a:p>
        </p:txBody>
      </p:sp>
      <p:pic>
        <p:nvPicPr>
          <p:cNvPr id="3" name="그림 2">
            <a:extLst>
              <a:ext uri="{FF2B5EF4-FFF2-40B4-BE49-F238E27FC236}">
                <a16:creationId xmlns:a16="http://schemas.microsoft.com/office/drawing/2014/main" id="{ED9F1140-DA9B-51AB-9263-F57A7AD38DAA}"/>
              </a:ext>
            </a:extLst>
          </p:cNvPr>
          <p:cNvPicPr>
            <a:picLocks noChangeAspect="1"/>
          </p:cNvPicPr>
          <p:nvPr/>
        </p:nvPicPr>
        <p:blipFill>
          <a:blip r:embed="rId4"/>
          <a:stretch>
            <a:fillRect/>
          </a:stretch>
        </p:blipFill>
        <p:spPr>
          <a:xfrm>
            <a:off x="3561347" y="1998881"/>
            <a:ext cx="8552040" cy="2828877"/>
          </a:xfrm>
          <a:prstGeom prst="rect">
            <a:avLst/>
          </a:prstGeom>
        </p:spPr>
      </p:pic>
      <p:sp>
        <p:nvSpPr>
          <p:cNvPr id="4" name="텍스트 개체 틀 15">
            <a:extLst>
              <a:ext uri="{FF2B5EF4-FFF2-40B4-BE49-F238E27FC236}">
                <a16:creationId xmlns:a16="http://schemas.microsoft.com/office/drawing/2014/main" id="{2F28C195-4D04-EF9B-0759-0F7D8C07AAF5}"/>
              </a:ext>
            </a:extLst>
          </p:cNvPr>
          <p:cNvSpPr txBox="1">
            <a:spLocks/>
          </p:cNvSpPr>
          <p:nvPr/>
        </p:nvSpPr>
        <p:spPr>
          <a:xfrm>
            <a:off x="581024" y="274908"/>
            <a:ext cx="4982377" cy="437409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altLang="ko-KR" sz="2000" dirty="0"/>
              <a:t>Eligibility Traces</a:t>
            </a:r>
          </a:p>
          <a:p>
            <a:endParaRPr lang="en-US" altLang="ko-KR" dirty="0"/>
          </a:p>
          <a:p>
            <a:endParaRPr lang="en-US" altLang="ko-KR" dirty="0"/>
          </a:p>
        </p:txBody>
      </p:sp>
      <p:pic>
        <p:nvPicPr>
          <p:cNvPr id="10" name="그림 9">
            <a:extLst>
              <a:ext uri="{FF2B5EF4-FFF2-40B4-BE49-F238E27FC236}">
                <a16:creationId xmlns:a16="http://schemas.microsoft.com/office/drawing/2014/main" id="{C795BFBB-9770-89E9-AA59-06CB529F868F}"/>
              </a:ext>
            </a:extLst>
          </p:cNvPr>
          <p:cNvPicPr>
            <a:picLocks noChangeAspect="1"/>
          </p:cNvPicPr>
          <p:nvPr/>
        </p:nvPicPr>
        <p:blipFill>
          <a:blip r:embed="rId5"/>
          <a:stretch>
            <a:fillRect/>
          </a:stretch>
        </p:blipFill>
        <p:spPr>
          <a:xfrm>
            <a:off x="902193" y="5299612"/>
            <a:ext cx="7617414" cy="842396"/>
          </a:xfrm>
          <a:prstGeom prst="rect">
            <a:avLst/>
          </a:prstGeom>
        </p:spPr>
      </p:pic>
      <p:pic>
        <p:nvPicPr>
          <p:cNvPr id="12" name="그림 11">
            <a:extLst>
              <a:ext uri="{FF2B5EF4-FFF2-40B4-BE49-F238E27FC236}">
                <a16:creationId xmlns:a16="http://schemas.microsoft.com/office/drawing/2014/main" id="{91A36355-92BD-7432-E29C-ADD455895B6C}"/>
              </a:ext>
            </a:extLst>
          </p:cNvPr>
          <p:cNvPicPr>
            <a:picLocks noChangeAspect="1"/>
          </p:cNvPicPr>
          <p:nvPr/>
        </p:nvPicPr>
        <p:blipFill>
          <a:blip r:embed="rId6"/>
          <a:stretch>
            <a:fillRect/>
          </a:stretch>
        </p:blipFill>
        <p:spPr>
          <a:xfrm>
            <a:off x="2121844" y="5804594"/>
            <a:ext cx="5178112" cy="688281"/>
          </a:xfrm>
          <a:prstGeom prst="rect">
            <a:avLst/>
          </a:prstGeom>
        </p:spPr>
      </p:pic>
    </p:spTree>
    <p:extLst>
      <p:ext uri="{BB962C8B-B14F-4D97-AF65-F5344CB8AC3E}">
        <p14:creationId xmlns:p14="http://schemas.microsoft.com/office/powerpoint/2010/main" val="736212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11</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Reinforcement Learning</a:t>
            </a:r>
            <a:endParaRPr sz="3600" b="1" dirty="0"/>
          </a:p>
        </p:txBody>
      </p:sp>
      <p:sp>
        <p:nvSpPr>
          <p:cNvPr id="4" name="텍스트 개체 틀 15">
            <a:extLst>
              <a:ext uri="{FF2B5EF4-FFF2-40B4-BE49-F238E27FC236}">
                <a16:creationId xmlns:a16="http://schemas.microsoft.com/office/drawing/2014/main" id="{2F28C195-4D04-EF9B-0759-0F7D8C07AAF5}"/>
              </a:ext>
            </a:extLst>
          </p:cNvPr>
          <p:cNvSpPr txBox="1">
            <a:spLocks/>
          </p:cNvSpPr>
          <p:nvPr/>
        </p:nvSpPr>
        <p:spPr>
          <a:xfrm>
            <a:off x="581024" y="274908"/>
            <a:ext cx="4982377" cy="437409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altLang="ko-KR" sz="2000" dirty="0"/>
              <a:t>Eligibility Traces</a:t>
            </a:r>
          </a:p>
          <a:p>
            <a:endParaRPr lang="en-US" altLang="ko-KR" dirty="0"/>
          </a:p>
          <a:p>
            <a:endParaRPr lang="en-US" altLang="ko-KR" dirty="0"/>
          </a:p>
        </p:txBody>
      </p:sp>
      <p:pic>
        <p:nvPicPr>
          <p:cNvPr id="5" name="그림 4">
            <a:extLst>
              <a:ext uri="{FF2B5EF4-FFF2-40B4-BE49-F238E27FC236}">
                <a16:creationId xmlns:a16="http://schemas.microsoft.com/office/drawing/2014/main" id="{6DF2DE00-10E5-3C9E-D13F-E4F36FF485DD}"/>
              </a:ext>
            </a:extLst>
          </p:cNvPr>
          <p:cNvPicPr>
            <a:picLocks noChangeAspect="1"/>
          </p:cNvPicPr>
          <p:nvPr/>
        </p:nvPicPr>
        <p:blipFill>
          <a:blip r:embed="rId4"/>
          <a:stretch>
            <a:fillRect/>
          </a:stretch>
        </p:blipFill>
        <p:spPr>
          <a:xfrm>
            <a:off x="2121844" y="2519706"/>
            <a:ext cx="9579170" cy="3726503"/>
          </a:xfrm>
          <a:prstGeom prst="rect">
            <a:avLst/>
          </a:prstGeom>
        </p:spPr>
      </p:pic>
    </p:spTree>
    <p:extLst>
      <p:ext uri="{BB962C8B-B14F-4D97-AF65-F5344CB8AC3E}">
        <p14:creationId xmlns:p14="http://schemas.microsoft.com/office/powerpoint/2010/main" val="944922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12</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RL in the Brain</a:t>
            </a:r>
            <a:endParaRPr sz="3600" b="1" dirty="0"/>
          </a:p>
        </p:txBody>
      </p:sp>
      <p:sp>
        <p:nvSpPr>
          <p:cNvPr id="4" name="텍스트 개체 틀 15">
            <a:extLst>
              <a:ext uri="{FF2B5EF4-FFF2-40B4-BE49-F238E27FC236}">
                <a16:creationId xmlns:a16="http://schemas.microsoft.com/office/drawing/2014/main" id="{2F28C195-4D04-EF9B-0759-0F7D8C07AAF5}"/>
              </a:ext>
            </a:extLst>
          </p:cNvPr>
          <p:cNvSpPr txBox="1">
            <a:spLocks/>
          </p:cNvSpPr>
          <p:nvPr/>
        </p:nvSpPr>
        <p:spPr>
          <a:xfrm>
            <a:off x="581025" y="1429460"/>
            <a:ext cx="6368416" cy="465322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altLang="ko-KR" sz="2000" dirty="0"/>
              <a:t>BCM Theory</a:t>
            </a:r>
          </a:p>
          <a:p>
            <a:endParaRPr lang="en-US" altLang="ko-KR" dirty="0"/>
          </a:p>
          <a:p>
            <a:pPr marL="129286" indent="0">
              <a:buNone/>
            </a:pPr>
            <a:r>
              <a:rPr lang="en-US" altLang="ko-KR" sz="2000" dirty="0"/>
              <a:t>Hebb : “Fire together, Wire together” </a:t>
            </a:r>
          </a:p>
          <a:p>
            <a:pPr marL="129286" indent="0">
              <a:buNone/>
            </a:pPr>
            <a:r>
              <a:rPr lang="en-US" altLang="ko-KR" sz="2000" dirty="0">
                <a:sym typeface="Wingdings" panose="05000000000000000000" pitchFamily="2" charset="2"/>
              </a:rPr>
              <a:t>	 LTP (long term potentiation)</a:t>
            </a:r>
          </a:p>
          <a:p>
            <a:pPr marL="129286" indent="0">
              <a:buNone/>
            </a:pPr>
            <a:endParaRPr lang="en-US" altLang="ko-KR" sz="2000" dirty="0">
              <a:sym typeface="Wingdings" panose="05000000000000000000" pitchFamily="2" charset="2"/>
            </a:endParaRPr>
          </a:p>
          <a:p>
            <a:pPr marL="129286" indent="0">
              <a:buNone/>
            </a:pPr>
            <a:r>
              <a:rPr lang="en-US" altLang="ko-KR" sz="2000" dirty="0">
                <a:sym typeface="Wingdings" panose="05000000000000000000" pitchFamily="2" charset="2"/>
              </a:rPr>
              <a:t>BCM (</a:t>
            </a:r>
            <a:r>
              <a:rPr lang="en-US" altLang="ko-KR" sz="2000" dirty="0" err="1">
                <a:sym typeface="Wingdings" panose="05000000000000000000" pitchFamily="2" charset="2"/>
              </a:rPr>
              <a:t>Bienenstock</a:t>
            </a:r>
            <a:r>
              <a:rPr lang="en-US" altLang="ko-KR" sz="2000" dirty="0">
                <a:sym typeface="Wingdings" panose="05000000000000000000" pitchFamily="2" charset="2"/>
              </a:rPr>
              <a:t>, </a:t>
            </a:r>
            <a:r>
              <a:rPr lang="en-US" altLang="ko-KR" sz="2000" u="sng" dirty="0">
                <a:sym typeface="Wingdings" panose="05000000000000000000" pitchFamily="2" charset="2"/>
              </a:rPr>
              <a:t>Cooper</a:t>
            </a:r>
            <a:r>
              <a:rPr lang="en-US" altLang="ko-KR" sz="2000" dirty="0">
                <a:sym typeface="Wingdings" panose="05000000000000000000" pitchFamily="2" charset="2"/>
              </a:rPr>
              <a:t>, Munro) </a:t>
            </a:r>
          </a:p>
          <a:p>
            <a:pPr marL="129286" indent="0">
              <a:buNone/>
            </a:pPr>
            <a:r>
              <a:rPr lang="en-US" altLang="ko-KR" sz="2000" dirty="0">
                <a:sym typeface="Wingdings" panose="05000000000000000000" pitchFamily="2" charset="2"/>
              </a:rPr>
              <a:t>	 LTD (long term depression)</a:t>
            </a:r>
          </a:p>
          <a:p>
            <a:pPr marL="129286" indent="0">
              <a:buNone/>
            </a:pPr>
            <a:endParaRPr lang="en-US" altLang="ko-KR" sz="2000" dirty="0"/>
          </a:p>
          <a:p>
            <a:pPr marL="129286" indent="0">
              <a:buNone/>
            </a:pPr>
            <a:r>
              <a:rPr lang="en-US" altLang="ko-KR" sz="2000" dirty="0"/>
              <a:t> </a:t>
            </a:r>
          </a:p>
        </p:txBody>
      </p:sp>
      <p:pic>
        <p:nvPicPr>
          <p:cNvPr id="8196" name="Picture 4" descr="19.2 Models of Hebbian learning | Neuronal Dynamics online book">
            <a:extLst>
              <a:ext uri="{FF2B5EF4-FFF2-40B4-BE49-F238E27FC236}">
                <a16:creationId xmlns:a16="http://schemas.microsoft.com/office/drawing/2014/main" id="{76976B4F-654A-5945-3656-3CA5CCBBD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399" y="4074448"/>
            <a:ext cx="4566947" cy="221333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Synaptic Plasticity (Section 1, Chapter 7) Neuroscience Online: An  Electronic Textbook for the Neurosciences | Department of Neurobiology and  Anatomy - The University of Texas Medical School at Houston">
            <a:extLst>
              <a:ext uri="{FF2B5EF4-FFF2-40B4-BE49-F238E27FC236}">
                <a16:creationId xmlns:a16="http://schemas.microsoft.com/office/drawing/2014/main" id="{1A6CDD31-BD5D-54ED-7D25-163F7DF76F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 name="Picture 12" descr="NIPS2018/ Google / Paper Summary ] How Important Is a Neuron? | by Jae Duk  Seo | Towards Data Science">
            <a:extLst>
              <a:ext uri="{FF2B5EF4-FFF2-40B4-BE49-F238E27FC236}">
                <a16:creationId xmlns:a16="http://schemas.microsoft.com/office/drawing/2014/main" id="{13A45E26-7832-B378-0638-1B3512213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9264" y="1063267"/>
            <a:ext cx="2741544" cy="2213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46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8" name="그림 17">
            <a:extLst>
              <a:ext uri="{FF2B5EF4-FFF2-40B4-BE49-F238E27FC236}">
                <a16:creationId xmlns:a16="http://schemas.microsoft.com/office/drawing/2014/main" id="{1A7848A4-BAEF-BB0C-2F29-142AAF7EB968}"/>
              </a:ext>
            </a:extLst>
          </p:cNvPr>
          <p:cNvPicPr>
            <a:picLocks noChangeAspect="1"/>
          </p:cNvPicPr>
          <p:nvPr/>
        </p:nvPicPr>
        <p:blipFill>
          <a:blip r:embed="rId3"/>
          <a:stretch>
            <a:fillRect/>
          </a:stretch>
        </p:blipFill>
        <p:spPr>
          <a:xfrm>
            <a:off x="7625049" y="2020449"/>
            <a:ext cx="3916554" cy="3758628"/>
          </a:xfrm>
          <a:prstGeom prst="rect">
            <a:avLst/>
          </a:prstGeom>
        </p:spPr>
      </p:pic>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13</a:t>
            </a:fld>
            <a:endParaRPr/>
          </a:p>
        </p:txBody>
      </p:sp>
      <p:pic>
        <p:nvPicPr>
          <p:cNvPr id="129" name="Google Shape;129;p2"/>
          <p:cNvPicPr preferRelativeResize="0"/>
          <p:nvPr/>
        </p:nvPicPr>
        <p:blipFill rotWithShape="1">
          <a:blip r:embed="rId4">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RL in the Brain</a:t>
            </a:r>
            <a:endParaRPr sz="3600" b="1" dirty="0"/>
          </a:p>
        </p:txBody>
      </p:sp>
      <p:sp>
        <p:nvSpPr>
          <p:cNvPr id="4" name="텍스트 개체 틀 15">
            <a:extLst>
              <a:ext uri="{FF2B5EF4-FFF2-40B4-BE49-F238E27FC236}">
                <a16:creationId xmlns:a16="http://schemas.microsoft.com/office/drawing/2014/main" id="{2F28C195-4D04-EF9B-0759-0F7D8C07AAF5}"/>
              </a:ext>
            </a:extLst>
          </p:cNvPr>
          <p:cNvSpPr txBox="1">
            <a:spLocks/>
          </p:cNvSpPr>
          <p:nvPr/>
        </p:nvSpPr>
        <p:spPr>
          <a:xfrm>
            <a:off x="316199" y="1581115"/>
            <a:ext cx="5916028" cy="4119133"/>
          </a:xfrm>
          <a:prstGeom prst="rect">
            <a:avLst/>
          </a:prstGeom>
          <a:noFill/>
          <a:ln>
            <a:noFill/>
          </a:ln>
        </p:spPr>
        <p:txBody>
          <a:bodyPr spcFirstLastPara="1" wrap="square" lIns="91425" tIns="45700" rIns="91425" bIns="45700" anchor="ctr" anchorCtr="0">
            <a:normAutofit fontScale="92500" lnSpcReduction="10000"/>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lang="en-US" altLang="ko-KR" sz="2000" dirty="0"/>
          </a:p>
          <a:p>
            <a:r>
              <a:rPr lang="en-US" altLang="ko-KR" sz="2000" dirty="0"/>
              <a:t>STDP </a:t>
            </a:r>
            <a:r>
              <a:rPr lang="en-US" altLang="ko-KR" sz="1700" dirty="0"/>
              <a:t>(Spike-timing Dependent Plasticity)</a:t>
            </a:r>
          </a:p>
          <a:p>
            <a:endParaRPr lang="en-US" altLang="ko-KR" sz="1700" dirty="0">
              <a:sym typeface="Wingdings" panose="05000000000000000000" pitchFamily="2" charset="2"/>
            </a:endParaRPr>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r>
              <a:rPr lang="en-US" altLang="ko-KR" sz="2000" dirty="0"/>
              <a:t> </a:t>
            </a:r>
          </a:p>
        </p:txBody>
      </p:sp>
      <p:sp>
        <p:nvSpPr>
          <p:cNvPr id="2" name="AutoShape 8" descr="Synaptic Plasticity (Section 1, Chapter 7) Neuroscience Online: An  Electronic Textbook for the Neurosciences | Department of Neurobiology and  Anatomy - The University of Texas Medical School at Houston">
            <a:extLst>
              <a:ext uri="{FF2B5EF4-FFF2-40B4-BE49-F238E27FC236}">
                <a16:creationId xmlns:a16="http://schemas.microsoft.com/office/drawing/2014/main" id="{1A6CDD31-BD5D-54ED-7D25-163F7DF76F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8" name="그림 7">
            <a:extLst>
              <a:ext uri="{FF2B5EF4-FFF2-40B4-BE49-F238E27FC236}">
                <a16:creationId xmlns:a16="http://schemas.microsoft.com/office/drawing/2014/main" id="{C4BF5532-29A4-DA15-4A1F-B66A100670FA}"/>
              </a:ext>
            </a:extLst>
          </p:cNvPr>
          <p:cNvPicPr>
            <a:picLocks noChangeAspect="1"/>
          </p:cNvPicPr>
          <p:nvPr/>
        </p:nvPicPr>
        <p:blipFill>
          <a:blip r:embed="rId5"/>
          <a:stretch>
            <a:fillRect/>
          </a:stretch>
        </p:blipFill>
        <p:spPr>
          <a:xfrm>
            <a:off x="444607" y="2523211"/>
            <a:ext cx="4718987" cy="1067157"/>
          </a:xfrm>
          <a:prstGeom prst="rect">
            <a:avLst/>
          </a:prstGeom>
        </p:spPr>
      </p:pic>
      <p:pic>
        <p:nvPicPr>
          <p:cNvPr id="10" name="그림 9">
            <a:extLst>
              <a:ext uri="{FF2B5EF4-FFF2-40B4-BE49-F238E27FC236}">
                <a16:creationId xmlns:a16="http://schemas.microsoft.com/office/drawing/2014/main" id="{8900EDE5-B8E6-6B7B-89C3-9A1234E3C351}"/>
              </a:ext>
            </a:extLst>
          </p:cNvPr>
          <p:cNvPicPr>
            <a:picLocks noChangeAspect="1"/>
          </p:cNvPicPr>
          <p:nvPr/>
        </p:nvPicPr>
        <p:blipFill>
          <a:blip r:embed="rId6"/>
          <a:stretch>
            <a:fillRect/>
          </a:stretch>
        </p:blipFill>
        <p:spPr>
          <a:xfrm>
            <a:off x="781696" y="3870293"/>
            <a:ext cx="2270957" cy="251482"/>
          </a:xfrm>
          <a:prstGeom prst="rect">
            <a:avLst/>
          </a:prstGeom>
        </p:spPr>
      </p:pic>
      <p:pic>
        <p:nvPicPr>
          <p:cNvPr id="14" name="그림 13">
            <a:extLst>
              <a:ext uri="{FF2B5EF4-FFF2-40B4-BE49-F238E27FC236}">
                <a16:creationId xmlns:a16="http://schemas.microsoft.com/office/drawing/2014/main" id="{30A7EC50-8726-0AB7-C150-62D371DBC069}"/>
              </a:ext>
            </a:extLst>
          </p:cNvPr>
          <p:cNvPicPr>
            <a:picLocks noChangeAspect="1"/>
          </p:cNvPicPr>
          <p:nvPr/>
        </p:nvPicPr>
        <p:blipFill>
          <a:blip r:embed="rId7"/>
          <a:stretch>
            <a:fillRect/>
          </a:stretch>
        </p:blipFill>
        <p:spPr>
          <a:xfrm>
            <a:off x="800946" y="4197748"/>
            <a:ext cx="1554615" cy="388654"/>
          </a:xfrm>
          <a:prstGeom prst="rect">
            <a:avLst/>
          </a:prstGeom>
        </p:spPr>
      </p:pic>
      <p:pic>
        <p:nvPicPr>
          <p:cNvPr id="16" name="그림 15">
            <a:extLst>
              <a:ext uri="{FF2B5EF4-FFF2-40B4-BE49-F238E27FC236}">
                <a16:creationId xmlns:a16="http://schemas.microsoft.com/office/drawing/2014/main" id="{08694F5C-3C85-787C-860B-24C6CC4AD4CA}"/>
              </a:ext>
            </a:extLst>
          </p:cNvPr>
          <p:cNvPicPr>
            <a:picLocks noChangeAspect="1"/>
          </p:cNvPicPr>
          <p:nvPr/>
        </p:nvPicPr>
        <p:blipFill>
          <a:blip r:embed="rId8"/>
          <a:stretch>
            <a:fillRect/>
          </a:stretch>
        </p:blipFill>
        <p:spPr>
          <a:xfrm>
            <a:off x="781696" y="4650163"/>
            <a:ext cx="6843353" cy="236240"/>
          </a:xfrm>
          <a:prstGeom prst="rect">
            <a:avLst/>
          </a:prstGeom>
        </p:spPr>
      </p:pic>
      <p:pic>
        <p:nvPicPr>
          <p:cNvPr id="20" name="그림 19">
            <a:extLst>
              <a:ext uri="{FF2B5EF4-FFF2-40B4-BE49-F238E27FC236}">
                <a16:creationId xmlns:a16="http://schemas.microsoft.com/office/drawing/2014/main" id="{3B340013-67FD-F8C2-6E6A-8B6082EFD07F}"/>
              </a:ext>
            </a:extLst>
          </p:cNvPr>
          <p:cNvPicPr>
            <a:picLocks noChangeAspect="1"/>
          </p:cNvPicPr>
          <p:nvPr/>
        </p:nvPicPr>
        <p:blipFill>
          <a:blip r:embed="rId9"/>
          <a:stretch>
            <a:fillRect/>
          </a:stretch>
        </p:blipFill>
        <p:spPr>
          <a:xfrm>
            <a:off x="3662664" y="5857905"/>
            <a:ext cx="7825082" cy="324636"/>
          </a:xfrm>
          <a:prstGeom prst="rect">
            <a:avLst/>
          </a:prstGeom>
        </p:spPr>
      </p:pic>
    </p:spTree>
    <p:extLst>
      <p:ext uri="{BB962C8B-B14F-4D97-AF65-F5344CB8AC3E}">
        <p14:creationId xmlns:p14="http://schemas.microsoft.com/office/powerpoint/2010/main" val="192458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14</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altLang="ko-KR" sz="3600" b="1" dirty="0"/>
              <a:t>RL in the Brain</a:t>
            </a:r>
            <a:endParaRPr sz="3600" b="1" dirty="0"/>
          </a:p>
        </p:txBody>
      </p:sp>
      <p:pic>
        <p:nvPicPr>
          <p:cNvPr id="2" name="Picture 10" descr="Synaptic Plasticity (Section 1, Chapter 7) Neuroscience Online: An  Electronic Textbook for the Neurosciences | Department of Neurobiology and  Anatomy - The University of Texas Medical School at Houston">
            <a:extLst>
              <a:ext uri="{FF2B5EF4-FFF2-40B4-BE49-F238E27FC236}">
                <a16:creationId xmlns:a16="http://schemas.microsoft.com/office/drawing/2014/main" id="{402C48C5-9748-682B-CADF-C5DB90FDE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2596" y="1553393"/>
            <a:ext cx="8615150" cy="5049124"/>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15">
            <a:extLst>
              <a:ext uri="{FF2B5EF4-FFF2-40B4-BE49-F238E27FC236}">
                <a16:creationId xmlns:a16="http://schemas.microsoft.com/office/drawing/2014/main" id="{AD1106C3-CD26-2D56-73EF-200308D04E83}"/>
              </a:ext>
            </a:extLst>
          </p:cNvPr>
          <p:cNvSpPr txBox="1">
            <a:spLocks/>
          </p:cNvSpPr>
          <p:nvPr/>
        </p:nvSpPr>
        <p:spPr>
          <a:xfrm>
            <a:off x="581025" y="1179428"/>
            <a:ext cx="5916028" cy="411913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lang="en-US" altLang="ko-KR" sz="2000" dirty="0"/>
          </a:p>
          <a:p>
            <a:r>
              <a:rPr lang="en-US" altLang="ko-KR" sz="2000" dirty="0"/>
              <a:t>STDP</a:t>
            </a:r>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r>
              <a:rPr lang="en-US" altLang="ko-KR" sz="2000" dirty="0"/>
              <a:t> </a:t>
            </a:r>
          </a:p>
        </p:txBody>
      </p:sp>
    </p:spTree>
    <p:extLst>
      <p:ext uri="{BB962C8B-B14F-4D97-AF65-F5344CB8AC3E}">
        <p14:creationId xmlns:p14="http://schemas.microsoft.com/office/powerpoint/2010/main" val="1719367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15</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altLang="ko-KR" sz="3600" b="1" dirty="0"/>
              <a:t>RL in the Brain</a:t>
            </a:r>
            <a:endParaRPr sz="3600" b="1" dirty="0"/>
          </a:p>
        </p:txBody>
      </p:sp>
      <p:sp>
        <p:nvSpPr>
          <p:cNvPr id="3" name="텍스트 개체 틀 15">
            <a:extLst>
              <a:ext uri="{FF2B5EF4-FFF2-40B4-BE49-F238E27FC236}">
                <a16:creationId xmlns:a16="http://schemas.microsoft.com/office/drawing/2014/main" id="{AD1106C3-CD26-2D56-73EF-200308D04E83}"/>
              </a:ext>
            </a:extLst>
          </p:cNvPr>
          <p:cNvSpPr txBox="1">
            <a:spLocks/>
          </p:cNvSpPr>
          <p:nvPr/>
        </p:nvSpPr>
        <p:spPr>
          <a:xfrm>
            <a:off x="581025" y="1179428"/>
            <a:ext cx="5916028" cy="411913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lang="en-US" altLang="ko-KR" sz="2000" dirty="0"/>
          </a:p>
          <a:p>
            <a:r>
              <a:rPr lang="en-US" altLang="ko-KR" sz="2000" dirty="0"/>
              <a:t>Dopamine Modulated STDP</a:t>
            </a:r>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r>
              <a:rPr lang="en-US" altLang="ko-KR" sz="2000" dirty="0"/>
              <a:t> </a:t>
            </a:r>
          </a:p>
        </p:txBody>
      </p:sp>
      <p:pic>
        <p:nvPicPr>
          <p:cNvPr id="5" name="그림 4">
            <a:extLst>
              <a:ext uri="{FF2B5EF4-FFF2-40B4-BE49-F238E27FC236}">
                <a16:creationId xmlns:a16="http://schemas.microsoft.com/office/drawing/2014/main" id="{F579A87D-DB8C-FCD9-A193-7D22B78DB7B8}"/>
              </a:ext>
            </a:extLst>
          </p:cNvPr>
          <p:cNvPicPr>
            <a:picLocks noChangeAspect="1"/>
          </p:cNvPicPr>
          <p:nvPr/>
        </p:nvPicPr>
        <p:blipFill>
          <a:blip r:embed="rId4"/>
          <a:stretch>
            <a:fillRect/>
          </a:stretch>
        </p:blipFill>
        <p:spPr>
          <a:xfrm>
            <a:off x="5598107" y="1361425"/>
            <a:ext cx="6012701" cy="4534293"/>
          </a:xfrm>
          <a:prstGeom prst="rect">
            <a:avLst/>
          </a:prstGeom>
        </p:spPr>
      </p:pic>
      <p:cxnSp>
        <p:nvCxnSpPr>
          <p:cNvPr id="8" name="연결선: 구부러짐 7">
            <a:extLst>
              <a:ext uri="{FF2B5EF4-FFF2-40B4-BE49-F238E27FC236}">
                <a16:creationId xmlns:a16="http://schemas.microsoft.com/office/drawing/2014/main" id="{3487F9B8-09CA-8C5C-3C4C-337DA3C51C12}"/>
              </a:ext>
            </a:extLst>
          </p:cNvPr>
          <p:cNvCxnSpPr>
            <a:cxnSpLocks/>
            <a:stCxn id="10" idx="3"/>
          </p:cNvCxnSpPr>
          <p:nvPr/>
        </p:nvCxnSpPr>
        <p:spPr>
          <a:xfrm flipV="1">
            <a:off x="2982066" y="3559356"/>
            <a:ext cx="5767298" cy="2070563"/>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724743-268D-78D3-E565-452B0BA477D3}"/>
              </a:ext>
            </a:extLst>
          </p:cNvPr>
          <p:cNvSpPr txBox="1"/>
          <p:nvPr/>
        </p:nvSpPr>
        <p:spPr>
          <a:xfrm>
            <a:off x="490678" y="5260587"/>
            <a:ext cx="2491388" cy="738664"/>
          </a:xfrm>
          <a:prstGeom prst="rect">
            <a:avLst/>
          </a:prstGeom>
          <a:noFill/>
        </p:spPr>
        <p:txBody>
          <a:bodyPr wrap="none" rtlCol="0">
            <a:spAutoFit/>
          </a:bodyPr>
          <a:lstStyle/>
          <a:p>
            <a:r>
              <a:rPr lang="en-US" altLang="ko-KR" b="1" dirty="0"/>
              <a:t>Where the most of </a:t>
            </a:r>
          </a:p>
          <a:p>
            <a:r>
              <a:rPr lang="en-US" altLang="ko-KR" b="1" dirty="0"/>
              <a:t>dopaminergic neurons are!</a:t>
            </a:r>
          </a:p>
          <a:p>
            <a:r>
              <a:rPr lang="en-US" altLang="ko-KR" b="1" dirty="0"/>
              <a:t>(VTA)</a:t>
            </a:r>
            <a:endParaRPr lang="ko-KR" altLang="en-US" b="1" dirty="0"/>
          </a:p>
        </p:txBody>
      </p:sp>
      <p:cxnSp>
        <p:nvCxnSpPr>
          <p:cNvPr id="14" name="연결선: 구부러짐 13">
            <a:extLst>
              <a:ext uri="{FF2B5EF4-FFF2-40B4-BE49-F238E27FC236}">
                <a16:creationId xmlns:a16="http://schemas.microsoft.com/office/drawing/2014/main" id="{44533CD1-A632-C203-9ABF-E29C6E9F0628}"/>
              </a:ext>
            </a:extLst>
          </p:cNvPr>
          <p:cNvCxnSpPr>
            <a:cxnSpLocks/>
            <a:stCxn id="15" idx="3"/>
          </p:cNvCxnSpPr>
          <p:nvPr/>
        </p:nvCxnSpPr>
        <p:spPr>
          <a:xfrm flipV="1">
            <a:off x="3852906" y="3185962"/>
            <a:ext cx="3664425" cy="1005641"/>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667474A-AF77-AD58-8B1D-2951FC7B95BD}"/>
              </a:ext>
            </a:extLst>
          </p:cNvPr>
          <p:cNvSpPr txBox="1"/>
          <p:nvPr/>
        </p:nvSpPr>
        <p:spPr>
          <a:xfrm>
            <a:off x="531163" y="4037714"/>
            <a:ext cx="3321743" cy="307777"/>
          </a:xfrm>
          <a:prstGeom prst="rect">
            <a:avLst/>
          </a:prstGeom>
          <a:noFill/>
        </p:spPr>
        <p:txBody>
          <a:bodyPr wrap="none" rtlCol="0">
            <a:spAutoFit/>
          </a:bodyPr>
          <a:lstStyle/>
          <a:p>
            <a:r>
              <a:rPr lang="en-US" altLang="ko-KR" b="1" dirty="0"/>
              <a:t>This is the pathway of the dopamine!</a:t>
            </a:r>
            <a:endParaRPr lang="ko-KR" altLang="en-US" b="1" dirty="0"/>
          </a:p>
        </p:txBody>
      </p:sp>
    </p:spTree>
    <p:extLst>
      <p:ext uri="{BB962C8B-B14F-4D97-AF65-F5344CB8AC3E}">
        <p14:creationId xmlns:p14="http://schemas.microsoft.com/office/powerpoint/2010/main" val="1402204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4" name="그림 3">
            <a:extLst>
              <a:ext uri="{FF2B5EF4-FFF2-40B4-BE49-F238E27FC236}">
                <a16:creationId xmlns:a16="http://schemas.microsoft.com/office/drawing/2014/main" id="{8BB23FD8-7B0B-52FC-5D64-21CDB48165EA}"/>
              </a:ext>
            </a:extLst>
          </p:cNvPr>
          <p:cNvPicPr>
            <a:picLocks noChangeAspect="1"/>
          </p:cNvPicPr>
          <p:nvPr/>
        </p:nvPicPr>
        <p:blipFill>
          <a:blip r:embed="rId3"/>
          <a:stretch>
            <a:fillRect/>
          </a:stretch>
        </p:blipFill>
        <p:spPr>
          <a:xfrm>
            <a:off x="6253613" y="1837914"/>
            <a:ext cx="5622188" cy="4119133"/>
          </a:xfrm>
          <a:prstGeom prst="rect">
            <a:avLst/>
          </a:prstGeom>
        </p:spPr>
      </p:pic>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16</a:t>
            </a:fld>
            <a:endParaRPr/>
          </a:p>
        </p:txBody>
      </p:sp>
      <p:pic>
        <p:nvPicPr>
          <p:cNvPr id="129" name="Google Shape;129;p2"/>
          <p:cNvPicPr preferRelativeResize="0"/>
          <p:nvPr/>
        </p:nvPicPr>
        <p:blipFill rotWithShape="1">
          <a:blip r:embed="rId4">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altLang="ko-KR" sz="3600" b="1" dirty="0"/>
              <a:t>RL in the Brain</a:t>
            </a:r>
            <a:endParaRPr sz="3600" b="1" dirty="0"/>
          </a:p>
        </p:txBody>
      </p:sp>
      <p:sp>
        <p:nvSpPr>
          <p:cNvPr id="3" name="텍스트 개체 틀 15">
            <a:extLst>
              <a:ext uri="{FF2B5EF4-FFF2-40B4-BE49-F238E27FC236}">
                <a16:creationId xmlns:a16="http://schemas.microsoft.com/office/drawing/2014/main" id="{AD1106C3-CD26-2D56-73EF-200308D04E83}"/>
              </a:ext>
            </a:extLst>
          </p:cNvPr>
          <p:cNvSpPr txBox="1">
            <a:spLocks/>
          </p:cNvSpPr>
          <p:nvPr/>
        </p:nvSpPr>
        <p:spPr>
          <a:xfrm>
            <a:off x="581025" y="1837914"/>
            <a:ext cx="5916028" cy="4119133"/>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lang="en-US" altLang="ko-KR" sz="2000" dirty="0"/>
          </a:p>
          <a:p>
            <a:r>
              <a:rPr lang="en-US" altLang="ko-KR" sz="2000" dirty="0"/>
              <a:t>Dopamine Modulated STDP</a:t>
            </a:r>
          </a:p>
          <a:p>
            <a:pPr marL="129286" indent="0">
              <a:buNone/>
            </a:pPr>
            <a:endParaRPr lang="en-US" altLang="ko-KR" sz="2000" dirty="0"/>
          </a:p>
          <a:p>
            <a:pPr marL="129286" indent="0">
              <a:buNone/>
            </a:pPr>
            <a:r>
              <a:rPr lang="en-US" altLang="ko-KR" sz="2000" dirty="0"/>
              <a:t>Two different firing pattern(dopaminergic neurons)</a:t>
            </a:r>
          </a:p>
          <a:p>
            <a:pPr marL="129286" indent="0">
              <a:buNone/>
            </a:pPr>
            <a:endParaRPr lang="en-US" altLang="ko-KR" sz="2000" dirty="0"/>
          </a:p>
          <a:p>
            <a:pPr marL="586486" indent="-457200">
              <a:buAutoNum type="arabicPeriod"/>
            </a:pPr>
            <a:r>
              <a:rPr lang="en-US" altLang="ko-KR" sz="2000" dirty="0"/>
              <a:t>Background firing (stimulus X)</a:t>
            </a:r>
          </a:p>
          <a:p>
            <a:pPr marL="586486" indent="-457200">
              <a:buAutoNum type="arabicPeriod"/>
            </a:pPr>
            <a:r>
              <a:rPr lang="en-US" altLang="ko-KR" sz="2000" dirty="0"/>
              <a:t>Burst firing (stimulus O)</a:t>
            </a:r>
          </a:p>
          <a:p>
            <a:pPr marL="129286" indent="0">
              <a:buNone/>
            </a:pPr>
            <a:endParaRPr lang="en-US" altLang="ko-KR" sz="2000" dirty="0"/>
          </a:p>
          <a:p>
            <a:pPr marL="129286" indent="0">
              <a:buNone/>
            </a:pPr>
            <a:endParaRPr lang="en-US" altLang="ko-KR" sz="2000" dirty="0"/>
          </a:p>
          <a:p>
            <a:pPr marL="129286" indent="0">
              <a:buNone/>
            </a:pPr>
            <a:r>
              <a:rPr lang="en-US" altLang="ko-KR" sz="2000" dirty="0"/>
              <a:t> </a:t>
            </a:r>
          </a:p>
        </p:txBody>
      </p:sp>
    </p:spTree>
    <p:extLst>
      <p:ext uri="{BB962C8B-B14F-4D97-AF65-F5344CB8AC3E}">
        <p14:creationId xmlns:p14="http://schemas.microsoft.com/office/powerpoint/2010/main" val="1031208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17</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altLang="ko-KR" sz="3600" b="1" dirty="0"/>
              <a:t>RL in the Brain</a:t>
            </a:r>
            <a:endParaRPr sz="3600" b="1" dirty="0"/>
          </a:p>
        </p:txBody>
      </p:sp>
      <p:sp>
        <p:nvSpPr>
          <p:cNvPr id="3" name="텍스트 개체 틀 15">
            <a:extLst>
              <a:ext uri="{FF2B5EF4-FFF2-40B4-BE49-F238E27FC236}">
                <a16:creationId xmlns:a16="http://schemas.microsoft.com/office/drawing/2014/main" id="{AD1106C3-CD26-2D56-73EF-200308D04E83}"/>
              </a:ext>
            </a:extLst>
          </p:cNvPr>
          <p:cNvSpPr txBox="1">
            <a:spLocks/>
          </p:cNvSpPr>
          <p:nvPr/>
        </p:nvSpPr>
        <p:spPr>
          <a:xfrm>
            <a:off x="581025" y="1837914"/>
            <a:ext cx="5916028" cy="411913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lang="en-US" altLang="ko-KR" sz="2000"/>
          </a:p>
          <a:p>
            <a:r>
              <a:rPr lang="en-US" altLang="ko-KR" sz="2000"/>
              <a:t>Synaptic tag</a:t>
            </a:r>
          </a:p>
          <a:p>
            <a:pPr marL="604013" lvl="1" indent="0">
              <a:buNone/>
            </a:pPr>
            <a:r>
              <a:rPr lang="en-US" altLang="ko-KR" sz="1700">
                <a:sym typeface="Wingdings" panose="05000000000000000000" pitchFamily="2" charset="2"/>
              </a:rPr>
              <a:t> For distal reward problem</a:t>
            </a:r>
            <a:endParaRPr lang="en-US" altLang="ko-KR" sz="1700"/>
          </a:p>
          <a:p>
            <a:pPr marL="129286" indent="0">
              <a:buNone/>
            </a:pPr>
            <a:endParaRPr lang="en-US" altLang="ko-KR" sz="2000"/>
          </a:p>
          <a:p>
            <a:pPr marL="129286" indent="0">
              <a:buNone/>
            </a:pPr>
            <a:endParaRPr lang="en-US" altLang="ko-KR" sz="2000"/>
          </a:p>
          <a:p>
            <a:pPr marL="129286" indent="0">
              <a:buNone/>
            </a:pPr>
            <a:endParaRPr lang="en-US" altLang="ko-KR" sz="2000"/>
          </a:p>
          <a:p>
            <a:pPr marL="129286" indent="0">
              <a:buNone/>
            </a:pPr>
            <a:r>
              <a:rPr lang="en-US" altLang="ko-KR" sz="2000"/>
              <a:t> </a:t>
            </a:r>
            <a:endParaRPr lang="en-US" altLang="ko-KR" sz="2000" dirty="0"/>
          </a:p>
        </p:txBody>
      </p:sp>
      <p:pic>
        <p:nvPicPr>
          <p:cNvPr id="5" name="그림 4">
            <a:extLst>
              <a:ext uri="{FF2B5EF4-FFF2-40B4-BE49-F238E27FC236}">
                <a16:creationId xmlns:a16="http://schemas.microsoft.com/office/drawing/2014/main" id="{8ADFD20A-E1C9-04BB-BFBD-A6B5F09DE62A}"/>
              </a:ext>
            </a:extLst>
          </p:cNvPr>
          <p:cNvPicPr>
            <a:picLocks noChangeAspect="1"/>
          </p:cNvPicPr>
          <p:nvPr/>
        </p:nvPicPr>
        <p:blipFill>
          <a:blip r:embed="rId4"/>
          <a:stretch>
            <a:fillRect/>
          </a:stretch>
        </p:blipFill>
        <p:spPr>
          <a:xfrm>
            <a:off x="5697267" y="2003733"/>
            <a:ext cx="5790479" cy="652969"/>
          </a:xfrm>
          <a:prstGeom prst="rect">
            <a:avLst/>
          </a:prstGeom>
        </p:spPr>
      </p:pic>
      <p:cxnSp>
        <p:nvCxnSpPr>
          <p:cNvPr id="8" name="연결선: 구부러짐 7">
            <a:extLst>
              <a:ext uri="{FF2B5EF4-FFF2-40B4-BE49-F238E27FC236}">
                <a16:creationId xmlns:a16="http://schemas.microsoft.com/office/drawing/2014/main" id="{14D71BF1-60FB-006D-E1DB-460A6641780A}"/>
              </a:ext>
            </a:extLst>
          </p:cNvPr>
          <p:cNvCxnSpPr/>
          <p:nvPr/>
        </p:nvCxnSpPr>
        <p:spPr>
          <a:xfrm rot="5400000" flipH="1" flipV="1">
            <a:off x="6990399" y="2820865"/>
            <a:ext cx="2466044" cy="21377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345F09A-99ED-19F5-AB92-4D760091B088}"/>
              </a:ext>
            </a:extLst>
          </p:cNvPr>
          <p:cNvSpPr txBox="1"/>
          <p:nvPr/>
        </p:nvSpPr>
        <p:spPr>
          <a:xfrm>
            <a:off x="6586151" y="5226907"/>
            <a:ext cx="1902941" cy="307777"/>
          </a:xfrm>
          <a:prstGeom prst="rect">
            <a:avLst/>
          </a:prstGeom>
          <a:noFill/>
        </p:spPr>
        <p:txBody>
          <a:bodyPr wrap="square" rtlCol="0">
            <a:spAutoFit/>
          </a:bodyPr>
          <a:lstStyle/>
          <a:p>
            <a:r>
              <a:rPr lang="en-US" altLang="ko-KR"/>
              <a:t>Dirac delta function</a:t>
            </a:r>
            <a:endParaRPr lang="ko-KR" altLang="en-US" dirty="0"/>
          </a:p>
        </p:txBody>
      </p:sp>
      <p:sp>
        <p:nvSpPr>
          <p:cNvPr id="11" name="TextBox 10">
            <a:extLst>
              <a:ext uri="{FF2B5EF4-FFF2-40B4-BE49-F238E27FC236}">
                <a16:creationId xmlns:a16="http://schemas.microsoft.com/office/drawing/2014/main" id="{55F325C2-5132-A093-E282-F8EBAF1EBE21}"/>
              </a:ext>
            </a:extLst>
          </p:cNvPr>
          <p:cNvSpPr txBox="1"/>
          <p:nvPr/>
        </p:nvSpPr>
        <p:spPr>
          <a:xfrm>
            <a:off x="4488592" y="4429469"/>
            <a:ext cx="6098058" cy="523220"/>
          </a:xfrm>
          <a:prstGeom prst="rect">
            <a:avLst/>
          </a:prstGeom>
          <a:noFill/>
        </p:spPr>
        <p:txBody>
          <a:bodyPr wrap="square">
            <a:spAutoFit/>
          </a:bodyPr>
          <a:lstStyle/>
          <a:p>
            <a:r>
              <a:rPr lang="en-US" altLang="ko-KR" dirty="0"/>
              <a:t>decay rate of </a:t>
            </a:r>
          </a:p>
          <a:p>
            <a:r>
              <a:rPr lang="en-US" altLang="ko-KR" dirty="0"/>
              <a:t>the eligibility trace</a:t>
            </a:r>
            <a:endParaRPr lang="ko-KR" altLang="en-US" dirty="0"/>
          </a:p>
        </p:txBody>
      </p:sp>
      <p:cxnSp>
        <p:nvCxnSpPr>
          <p:cNvPr id="12" name="연결선: 구부러짐 11">
            <a:extLst>
              <a:ext uri="{FF2B5EF4-FFF2-40B4-BE49-F238E27FC236}">
                <a16:creationId xmlns:a16="http://schemas.microsoft.com/office/drawing/2014/main" id="{755B048D-66DE-FAC4-49D9-9A7A68F21D7F}"/>
              </a:ext>
            </a:extLst>
          </p:cNvPr>
          <p:cNvCxnSpPr>
            <a:cxnSpLocks/>
          </p:cNvCxnSpPr>
          <p:nvPr/>
        </p:nvCxnSpPr>
        <p:spPr>
          <a:xfrm rot="5400000" flipH="1" flipV="1">
            <a:off x="5539073" y="2709821"/>
            <a:ext cx="1668606" cy="15623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85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18</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altLang="ko-KR" sz="3600" b="1" dirty="0"/>
              <a:t>RL in the Brain</a:t>
            </a:r>
            <a:endParaRPr sz="3600" b="1" dirty="0"/>
          </a:p>
        </p:txBody>
      </p:sp>
      <p:sp>
        <p:nvSpPr>
          <p:cNvPr id="3" name="텍스트 개체 틀 15">
            <a:extLst>
              <a:ext uri="{FF2B5EF4-FFF2-40B4-BE49-F238E27FC236}">
                <a16:creationId xmlns:a16="http://schemas.microsoft.com/office/drawing/2014/main" id="{AD1106C3-CD26-2D56-73EF-200308D04E83}"/>
              </a:ext>
            </a:extLst>
          </p:cNvPr>
          <p:cNvSpPr txBox="1">
            <a:spLocks/>
          </p:cNvSpPr>
          <p:nvPr/>
        </p:nvSpPr>
        <p:spPr>
          <a:xfrm>
            <a:off x="581025" y="916308"/>
            <a:ext cx="5916028" cy="411913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lang="en-US" altLang="ko-KR" sz="2000" dirty="0"/>
          </a:p>
          <a:p>
            <a:r>
              <a:rPr lang="en-US" altLang="ko-KR" sz="2000" dirty="0"/>
              <a:t>Synaptic tag</a:t>
            </a:r>
          </a:p>
          <a:p>
            <a:pPr marL="604013" lvl="1" indent="0">
              <a:buNone/>
            </a:pPr>
            <a:r>
              <a:rPr lang="en-US" altLang="ko-KR" sz="1700" dirty="0">
                <a:sym typeface="Wingdings" panose="05000000000000000000" pitchFamily="2" charset="2"/>
              </a:rPr>
              <a:t> For distal reward problem</a:t>
            </a:r>
            <a:endParaRPr lang="en-US" altLang="ko-KR" sz="17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r>
              <a:rPr lang="en-US" altLang="ko-KR" sz="2000" dirty="0"/>
              <a:t> </a:t>
            </a:r>
          </a:p>
        </p:txBody>
      </p:sp>
      <p:pic>
        <p:nvPicPr>
          <p:cNvPr id="4" name="그림 3">
            <a:extLst>
              <a:ext uri="{FF2B5EF4-FFF2-40B4-BE49-F238E27FC236}">
                <a16:creationId xmlns:a16="http://schemas.microsoft.com/office/drawing/2014/main" id="{3C05B617-C85D-2DA1-3E91-133B1DC50B8A}"/>
              </a:ext>
            </a:extLst>
          </p:cNvPr>
          <p:cNvPicPr>
            <a:picLocks noChangeAspect="1"/>
          </p:cNvPicPr>
          <p:nvPr/>
        </p:nvPicPr>
        <p:blipFill>
          <a:blip r:embed="rId4"/>
          <a:stretch>
            <a:fillRect/>
          </a:stretch>
        </p:blipFill>
        <p:spPr>
          <a:xfrm>
            <a:off x="968729" y="2896068"/>
            <a:ext cx="3003349" cy="1170796"/>
          </a:xfrm>
          <a:prstGeom prst="rect">
            <a:avLst/>
          </a:prstGeom>
        </p:spPr>
      </p:pic>
      <p:pic>
        <p:nvPicPr>
          <p:cNvPr id="14" name="그림 13">
            <a:extLst>
              <a:ext uri="{FF2B5EF4-FFF2-40B4-BE49-F238E27FC236}">
                <a16:creationId xmlns:a16="http://schemas.microsoft.com/office/drawing/2014/main" id="{980DDF1B-07D7-8FCC-97A4-84C6A7DEE1A6}"/>
              </a:ext>
            </a:extLst>
          </p:cNvPr>
          <p:cNvPicPr>
            <a:picLocks noChangeAspect="1"/>
          </p:cNvPicPr>
          <p:nvPr/>
        </p:nvPicPr>
        <p:blipFill>
          <a:blip r:embed="rId5"/>
          <a:stretch>
            <a:fillRect/>
          </a:stretch>
        </p:blipFill>
        <p:spPr>
          <a:xfrm>
            <a:off x="5935438" y="1157164"/>
            <a:ext cx="6256562" cy="4648603"/>
          </a:xfrm>
          <a:prstGeom prst="rect">
            <a:avLst/>
          </a:prstGeom>
        </p:spPr>
      </p:pic>
      <p:pic>
        <p:nvPicPr>
          <p:cNvPr id="16" name="그림 15">
            <a:extLst>
              <a:ext uri="{FF2B5EF4-FFF2-40B4-BE49-F238E27FC236}">
                <a16:creationId xmlns:a16="http://schemas.microsoft.com/office/drawing/2014/main" id="{939C3286-B263-82B0-39E1-FCD84D934D6D}"/>
              </a:ext>
            </a:extLst>
          </p:cNvPr>
          <p:cNvPicPr>
            <a:picLocks noChangeAspect="1"/>
          </p:cNvPicPr>
          <p:nvPr/>
        </p:nvPicPr>
        <p:blipFill>
          <a:blip r:embed="rId6"/>
          <a:stretch>
            <a:fillRect/>
          </a:stretch>
        </p:blipFill>
        <p:spPr>
          <a:xfrm>
            <a:off x="662332" y="4746195"/>
            <a:ext cx="5342424" cy="298028"/>
          </a:xfrm>
          <a:prstGeom prst="rect">
            <a:avLst/>
          </a:prstGeom>
        </p:spPr>
      </p:pic>
      <p:pic>
        <p:nvPicPr>
          <p:cNvPr id="18" name="그림 17">
            <a:extLst>
              <a:ext uri="{FF2B5EF4-FFF2-40B4-BE49-F238E27FC236}">
                <a16:creationId xmlns:a16="http://schemas.microsoft.com/office/drawing/2014/main" id="{176DBCDE-7543-BEBF-0A95-F2DB9E8B05B9}"/>
              </a:ext>
            </a:extLst>
          </p:cNvPr>
          <p:cNvPicPr>
            <a:picLocks noChangeAspect="1"/>
          </p:cNvPicPr>
          <p:nvPr/>
        </p:nvPicPr>
        <p:blipFill>
          <a:blip r:embed="rId7"/>
          <a:stretch>
            <a:fillRect/>
          </a:stretch>
        </p:blipFill>
        <p:spPr>
          <a:xfrm>
            <a:off x="316199" y="4151966"/>
            <a:ext cx="4907041" cy="502387"/>
          </a:xfrm>
          <a:prstGeom prst="rect">
            <a:avLst/>
          </a:prstGeom>
        </p:spPr>
      </p:pic>
    </p:spTree>
    <p:extLst>
      <p:ext uri="{BB962C8B-B14F-4D97-AF65-F5344CB8AC3E}">
        <p14:creationId xmlns:p14="http://schemas.microsoft.com/office/powerpoint/2010/main" val="2855454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8" name="그림 7">
            <a:extLst>
              <a:ext uri="{FF2B5EF4-FFF2-40B4-BE49-F238E27FC236}">
                <a16:creationId xmlns:a16="http://schemas.microsoft.com/office/drawing/2014/main" id="{5DE6853E-E080-0B7A-D24B-2BC069B3B8A1}"/>
              </a:ext>
            </a:extLst>
          </p:cNvPr>
          <p:cNvPicPr>
            <a:picLocks noChangeAspect="1"/>
          </p:cNvPicPr>
          <p:nvPr/>
        </p:nvPicPr>
        <p:blipFill>
          <a:blip r:embed="rId3"/>
          <a:stretch>
            <a:fillRect/>
          </a:stretch>
        </p:blipFill>
        <p:spPr>
          <a:xfrm>
            <a:off x="1569398" y="2090603"/>
            <a:ext cx="9918348" cy="4320352"/>
          </a:xfrm>
          <a:prstGeom prst="rect">
            <a:avLst/>
          </a:prstGeom>
        </p:spPr>
      </p:pic>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19</a:t>
            </a:fld>
            <a:endParaRPr/>
          </a:p>
        </p:txBody>
      </p:sp>
      <p:pic>
        <p:nvPicPr>
          <p:cNvPr id="129" name="Google Shape;129;p2"/>
          <p:cNvPicPr preferRelativeResize="0"/>
          <p:nvPr/>
        </p:nvPicPr>
        <p:blipFill rotWithShape="1">
          <a:blip r:embed="rId4">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altLang="ko-KR" sz="3600" b="1" dirty="0"/>
              <a:t>RL in the Brain</a:t>
            </a:r>
            <a:endParaRPr sz="3600" b="1" dirty="0"/>
          </a:p>
        </p:txBody>
      </p:sp>
      <p:sp>
        <p:nvSpPr>
          <p:cNvPr id="3" name="텍스트 개체 틀 15">
            <a:extLst>
              <a:ext uri="{FF2B5EF4-FFF2-40B4-BE49-F238E27FC236}">
                <a16:creationId xmlns:a16="http://schemas.microsoft.com/office/drawing/2014/main" id="{AD1106C3-CD26-2D56-73EF-200308D04E83}"/>
              </a:ext>
            </a:extLst>
          </p:cNvPr>
          <p:cNvSpPr txBox="1">
            <a:spLocks/>
          </p:cNvSpPr>
          <p:nvPr/>
        </p:nvSpPr>
        <p:spPr>
          <a:xfrm>
            <a:off x="581025" y="545606"/>
            <a:ext cx="5916028" cy="411913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lang="en-US" altLang="ko-KR" sz="2000" dirty="0"/>
          </a:p>
          <a:p>
            <a:r>
              <a:rPr lang="en-US" altLang="ko-KR" sz="2000" dirty="0"/>
              <a:t>Dual-path model</a:t>
            </a:r>
            <a:endParaRPr lang="en-US" altLang="ko-KR" sz="17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r>
              <a:rPr lang="en-US" altLang="ko-KR" sz="2000" dirty="0"/>
              <a:t> </a:t>
            </a:r>
          </a:p>
        </p:txBody>
      </p:sp>
    </p:spTree>
    <p:extLst>
      <p:ext uri="{BB962C8B-B14F-4D97-AF65-F5344CB8AC3E}">
        <p14:creationId xmlns:p14="http://schemas.microsoft.com/office/powerpoint/2010/main" val="1955481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52B7E2-BC6B-AFF6-C409-67CB8B264715}"/>
              </a:ext>
            </a:extLst>
          </p:cNvPr>
          <p:cNvSpPr>
            <a:spLocks noGrp="1"/>
          </p:cNvSpPr>
          <p:nvPr>
            <p:ph type="title"/>
          </p:nvPr>
        </p:nvSpPr>
        <p:spPr>
          <a:xfrm>
            <a:off x="581191" y="676756"/>
            <a:ext cx="11029616" cy="1188720"/>
          </a:xfrm>
        </p:spPr>
        <p:txBody>
          <a:bodyPr>
            <a:normAutofit/>
          </a:bodyPr>
          <a:lstStyle/>
          <a:p>
            <a:r>
              <a:rPr lang="en-US" altLang="ko-KR" b="1" dirty="0"/>
              <a:t>Index</a:t>
            </a:r>
            <a:br>
              <a:rPr lang="en-US" altLang="ko-KR" b="1" dirty="0"/>
            </a:br>
            <a:endParaRPr lang="ko-KR" altLang="en-US" b="1" dirty="0"/>
          </a:p>
        </p:txBody>
      </p:sp>
      <p:sp>
        <p:nvSpPr>
          <p:cNvPr id="3" name="텍스트 개체 틀 2">
            <a:extLst>
              <a:ext uri="{FF2B5EF4-FFF2-40B4-BE49-F238E27FC236}">
                <a16:creationId xmlns:a16="http://schemas.microsoft.com/office/drawing/2014/main" id="{199C7C2B-35B3-79AB-5992-DE763D15E21C}"/>
              </a:ext>
            </a:extLst>
          </p:cNvPr>
          <p:cNvSpPr>
            <a:spLocks noGrp="1"/>
          </p:cNvSpPr>
          <p:nvPr>
            <p:ph type="body" idx="1"/>
          </p:nvPr>
        </p:nvSpPr>
        <p:spPr>
          <a:xfrm>
            <a:off x="581192" y="2546758"/>
            <a:ext cx="11029615" cy="3634486"/>
          </a:xfrm>
        </p:spPr>
        <p:txBody>
          <a:bodyPr>
            <a:normAutofit/>
          </a:bodyPr>
          <a:lstStyle/>
          <a:p>
            <a:r>
              <a:rPr lang="en-US" altLang="ko-KR" sz="2400" dirty="0"/>
              <a:t>Neurons</a:t>
            </a:r>
            <a:endParaRPr lang="en-US" altLang="ko-KR" sz="1700" dirty="0"/>
          </a:p>
          <a:p>
            <a:pPr marL="129286" indent="0">
              <a:buNone/>
            </a:pPr>
            <a:endParaRPr lang="en-US" altLang="ko-KR" sz="2400" dirty="0"/>
          </a:p>
          <a:p>
            <a:r>
              <a:rPr lang="en-US" altLang="ko-KR" sz="2400" dirty="0"/>
              <a:t>RL in Brain</a:t>
            </a:r>
          </a:p>
          <a:p>
            <a:endParaRPr lang="en-US" altLang="ko-KR" sz="2400" dirty="0"/>
          </a:p>
          <a:p>
            <a:r>
              <a:rPr lang="en-US" altLang="ko-KR" sz="2400" dirty="0"/>
              <a:t>SNN controlled robot</a:t>
            </a:r>
          </a:p>
          <a:p>
            <a:endParaRPr lang="en-US" altLang="ko-KR" sz="2400" dirty="0"/>
          </a:p>
          <a:p>
            <a:r>
              <a:rPr lang="en-US" altLang="ko-KR" sz="2400" dirty="0"/>
              <a:t>Discussion</a:t>
            </a:r>
          </a:p>
          <a:p>
            <a:endParaRPr lang="en-US" altLang="ko-KR" dirty="0"/>
          </a:p>
          <a:p>
            <a:endParaRPr lang="en-US" altLang="ko-KR" dirty="0"/>
          </a:p>
          <a:p>
            <a:endParaRPr lang="en-US" altLang="ko-KR" dirty="0"/>
          </a:p>
          <a:p>
            <a:endParaRPr lang="en-US" altLang="ko-KR" dirty="0"/>
          </a:p>
        </p:txBody>
      </p:sp>
      <p:sp>
        <p:nvSpPr>
          <p:cNvPr id="4" name="슬라이드 번호 개체 틀 3">
            <a:extLst>
              <a:ext uri="{FF2B5EF4-FFF2-40B4-BE49-F238E27FC236}">
                <a16:creationId xmlns:a16="http://schemas.microsoft.com/office/drawing/2014/main" id="{8319779B-4722-81B9-D004-678E735D81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13314" name="Picture 2" descr="Jesper Sjöström">
            <a:extLst>
              <a:ext uri="{FF2B5EF4-FFF2-40B4-BE49-F238E27FC236}">
                <a16:creationId xmlns:a16="http://schemas.microsoft.com/office/drawing/2014/main" id="{12C3185F-71B5-96B4-B612-2A4E7F81D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784" y="1405870"/>
            <a:ext cx="4705901" cy="463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9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20</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Neural encoding</a:t>
            </a:r>
            <a:endParaRPr sz="3600" b="1" dirty="0"/>
          </a:p>
        </p:txBody>
      </p:sp>
      <p:sp>
        <p:nvSpPr>
          <p:cNvPr id="3" name="텍스트 개체 틀 15">
            <a:extLst>
              <a:ext uri="{FF2B5EF4-FFF2-40B4-BE49-F238E27FC236}">
                <a16:creationId xmlns:a16="http://schemas.microsoft.com/office/drawing/2014/main" id="{AD1106C3-CD26-2D56-73EF-200308D04E83}"/>
              </a:ext>
            </a:extLst>
          </p:cNvPr>
          <p:cNvSpPr txBox="1">
            <a:spLocks/>
          </p:cNvSpPr>
          <p:nvPr/>
        </p:nvSpPr>
        <p:spPr>
          <a:xfrm>
            <a:off x="803446" y="1789562"/>
            <a:ext cx="5916028" cy="411913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lang="en-US" altLang="ko-KR" sz="2000" dirty="0"/>
          </a:p>
          <a:p>
            <a:r>
              <a:rPr lang="en-US" altLang="ko-KR" sz="2000" dirty="0"/>
              <a:t>Rate coding</a:t>
            </a:r>
          </a:p>
          <a:p>
            <a:endParaRPr lang="en-US" altLang="ko-KR" sz="2000" dirty="0"/>
          </a:p>
          <a:p>
            <a:r>
              <a:rPr lang="en-US" altLang="ko-KR" sz="2000" dirty="0"/>
              <a:t>Population coding</a:t>
            </a:r>
          </a:p>
          <a:p>
            <a:endParaRPr lang="en-US" altLang="ko-KR" sz="2000" dirty="0"/>
          </a:p>
          <a:p>
            <a:r>
              <a:rPr lang="en-US" altLang="ko-KR" sz="2000" dirty="0"/>
              <a:t>Temporal coding</a:t>
            </a:r>
            <a:endParaRPr lang="en-US" altLang="ko-KR" sz="1700" dirty="0"/>
          </a:p>
          <a:p>
            <a:pPr marL="129286" indent="0">
              <a:buNone/>
            </a:pPr>
            <a:endParaRPr lang="en-US" altLang="ko-KR" sz="2000" dirty="0"/>
          </a:p>
          <a:p>
            <a:pPr marL="129286" indent="0">
              <a:buNone/>
            </a:pPr>
            <a:endParaRPr lang="en-US" altLang="ko-KR" sz="2000" dirty="0"/>
          </a:p>
          <a:p>
            <a:pPr marL="129286" indent="0">
              <a:buNone/>
            </a:pPr>
            <a:endParaRPr lang="en-US" altLang="ko-KR" sz="2000" dirty="0"/>
          </a:p>
          <a:p>
            <a:pPr marL="129286" indent="0">
              <a:buNone/>
            </a:pPr>
            <a:r>
              <a:rPr lang="en-US" altLang="ko-KR" sz="2000" dirty="0"/>
              <a:t> </a:t>
            </a:r>
          </a:p>
        </p:txBody>
      </p:sp>
    </p:spTree>
    <p:extLst>
      <p:ext uri="{BB962C8B-B14F-4D97-AF65-F5344CB8AC3E}">
        <p14:creationId xmlns:p14="http://schemas.microsoft.com/office/powerpoint/2010/main" val="3185087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C18CA5-9A95-0787-C62F-C8EFA0BA0C4E}"/>
              </a:ext>
            </a:extLst>
          </p:cNvPr>
          <p:cNvSpPr>
            <a:spLocks noGrp="1"/>
          </p:cNvSpPr>
          <p:nvPr>
            <p:ph type="title"/>
          </p:nvPr>
        </p:nvSpPr>
        <p:spPr>
          <a:xfrm>
            <a:off x="581192" y="1014757"/>
            <a:ext cx="11029616" cy="988332"/>
          </a:xfrm>
        </p:spPr>
        <p:txBody>
          <a:bodyPr>
            <a:noAutofit/>
          </a:bodyPr>
          <a:lstStyle/>
          <a:p>
            <a:br>
              <a:rPr lang="en-US" altLang="ko-KR" sz="3200" dirty="0"/>
            </a:br>
            <a:r>
              <a:rPr lang="en-US" altLang="ko-KR" sz="3200" b="1" dirty="0"/>
              <a:t>Discussion </a:t>
            </a:r>
            <a:br>
              <a:rPr lang="en-US" altLang="ko-KR" sz="3200" b="1" dirty="0"/>
            </a:br>
            <a:endParaRPr lang="ko-KR" altLang="en-US" sz="3200" dirty="0"/>
          </a:p>
        </p:txBody>
      </p:sp>
      <p:sp>
        <p:nvSpPr>
          <p:cNvPr id="5" name="슬라이드 번호 개체 틀 4">
            <a:extLst>
              <a:ext uri="{FF2B5EF4-FFF2-40B4-BE49-F238E27FC236}">
                <a16:creationId xmlns:a16="http://schemas.microsoft.com/office/drawing/2014/main" id="{C8120543-3151-E55E-D765-C1185079ABCF}"/>
              </a:ext>
            </a:extLst>
          </p:cNvPr>
          <p:cNvSpPr>
            <a:spLocks noGrp="1"/>
          </p:cNvSpPr>
          <p:nvPr>
            <p:ph type="sldNum" idx="12"/>
          </p:nvPr>
        </p:nvSpPr>
        <p:spPr>
          <a:xfrm>
            <a:off x="10558297" y="6492875"/>
            <a:ext cx="1052510" cy="365125"/>
          </a:xfrm>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16" name="텍스트 개체 틀 15">
            <a:extLst>
              <a:ext uri="{FF2B5EF4-FFF2-40B4-BE49-F238E27FC236}">
                <a16:creationId xmlns:a16="http://schemas.microsoft.com/office/drawing/2014/main" id="{5067406F-8AF6-A5DC-840A-AD45AC9E6689}"/>
              </a:ext>
            </a:extLst>
          </p:cNvPr>
          <p:cNvSpPr>
            <a:spLocks noGrp="1"/>
          </p:cNvSpPr>
          <p:nvPr>
            <p:ph type="body" idx="1"/>
          </p:nvPr>
        </p:nvSpPr>
        <p:spPr>
          <a:xfrm>
            <a:off x="581192" y="1586885"/>
            <a:ext cx="11494544" cy="4256358"/>
          </a:xfrm>
        </p:spPr>
        <p:txBody>
          <a:bodyPr>
            <a:normAutofit/>
          </a:bodyPr>
          <a:lstStyle/>
          <a:p>
            <a:r>
              <a:rPr lang="en-US" altLang="ko-KR" dirty="0"/>
              <a:t>Out of date(2015)</a:t>
            </a:r>
            <a:br>
              <a:rPr lang="en-US" altLang="ko-KR" dirty="0"/>
            </a:br>
            <a:endParaRPr lang="en-US" altLang="ko-KR" dirty="0"/>
          </a:p>
          <a:p>
            <a:r>
              <a:rPr lang="en-US" altLang="ko-KR" dirty="0"/>
              <a:t>bridge between RL and SNN</a:t>
            </a:r>
          </a:p>
        </p:txBody>
      </p:sp>
    </p:spTree>
    <p:extLst>
      <p:ext uri="{BB962C8B-B14F-4D97-AF65-F5344CB8AC3E}">
        <p14:creationId xmlns:p14="http://schemas.microsoft.com/office/powerpoint/2010/main" val="3157818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그림 6">
            <a:extLst>
              <a:ext uri="{FF2B5EF4-FFF2-40B4-BE49-F238E27FC236}">
                <a16:creationId xmlns:a16="http://schemas.microsoft.com/office/drawing/2014/main" id="{78D94BFD-A6A2-20F7-E6F5-FAF8E2F39B81}"/>
              </a:ext>
            </a:extLst>
          </p:cNvPr>
          <p:cNvPicPr>
            <a:picLocks noChangeAspect="1"/>
          </p:cNvPicPr>
          <p:nvPr/>
        </p:nvPicPr>
        <p:blipFill>
          <a:blip r:embed="rId3"/>
          <a:stretch>
            <a:fillRect/>
          </a:stretch>
        </p:blipFill>
        <p:spPr>
          <a:xfrm>
            <a:off x="2737115" y="1186490"/>
            <a:ext cx="7336296" cy="5407027"/>
          </a:xfrm>
          <a:prstGeom prst="rect">
            <a:avLst/>
          </a:prstGeom>
        </p:spPr>
      </p:pic>
      <p:sp>
        <p:nvSpPr>
          <p:cNvPr id="108" name="Google Shape;108;p2"/>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Neurons</a:t>
            </a:r>
            <a:endParaRPr sz="3600" b="1" dirty="0"/>
          </a:p>
        </p:txBody>
      </p:sp>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a:t>
            </a:fld>
            <a:endParaRPr/>
          </a:p>
        </p:txBody>
      </p:sp>
      <p:sp>
        <p:nvSpPr>
          <p:cNvPr id="33" name="텍스트 개체 틀 15">
            <a:extLst>
              <a:ext uri="{FF2B5EF4-FFF2-40B4-BE49-F238E27FC236}">
                <a16:creationId xmlns:a16="http://schemas.microsoft.com/office/drawing/2014/main" id="{86976A04-145D-A7D4-AA5D-10B989DA53B9}"/>
              </a:ext>
            </a:extLst>
          </p:cNvPr>
          <p:cNvSpPr txBox="1">
            <a:spLocks/>
          </p:cNvSpPr>
          <p:nvPr/>
        </p:nvSpPr>
        <p:spPr>
          <a:xfrm>
            <a:off x="581025" y="1390196"/>
            <a:ext cx="2752519" cy="347770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altLang="ko-KR" dirty="0"/>
              <a:t>General architecture</a:t>
            </a:r>
          </a:p>
          <a:p>
            <a:endParaRPr lang="en-US" altLang="ko-KR" dirty="0"/>
          </a:p>
          <a:p>
            <a:endParaRPr lang="en-US" altLang="ko-KR" dirty="0"/>
          </a:p>
          <a:p>
            <a:endParaRPr lang="en-US" altLang="ko-KR" dirty="0"/>
          </a:p>
          <a:p>
            <a:endParaRPr lang="en-US" altLang="ko-KR" dirty="0"/>
          </a:p>
          <a:p>
            <a:endParaRPr lang="ko-KR" altLang="en-US" dirty="0"/>
          </a:p>
        </p:txBody>
      </p:sp>
      <p:grpSp>
        <p:nvGrpSpPr>
          <p:cNvPr id="13" name="그룹 12">
            <a:extLst>
              <a:ext uri="{FF2B5EF4-FFF2-40B4-BE49-F238E27FC236}">
                <a16:creationId xmlns:a16="http://schemas.microsoft.com/office/drawing/2014/main" id="{0FC54BDE-503D-CE3D-29ED-9EE7B5FD44A6}"/>
              </a:ext>
            </a:extLst>
          </p:cNvPr>
          <p:cNvGrpSpPr/>
          <p:nvPr/>
        </p:nvGrpSpPr>
        <p:grpSpPr>
          <a:xfrm>
            <a:off x="941666" y="1390196"/>
            <a:ext cx="3831301" cy="2920547"/>
            <a:chOff x="941666" y="1390196"/>
            <a:chExt cx="3831301" cy="2920547"/>
          </a:xfrm>
        </p:grpSpPr>
        <p:sp>
          <p:nvSpPr>
            <p:cNvPr id="8" name="화살표: 오른쪽 7">
              <a:extLst>
                <a:ext uri="{FF2B5EF4-FFF2-40B4-BE49-F238E27FC236}">
                  <a16:creationId xmlns:a16="http://schemas.microsoft.com/office/drawing/2014/main" id="{AA8AECF7-6DF5-C657-E90F-9A33B976BCC5}"/>
                </a:ext>
              </a:extLst>
            </p:cNvPr>
            <p:cNvSpPr/>
            <p:nvPr/>
          </p:nvSpPr>
          <p:spPr>
            <a:xfrm>
              <a:off x="1068537" y="3667648"/>
              <a:ext cx="1939331" cy="643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3D8D276-F1F3-D132-F293-5ACACEBE80B3}"/>
                </a:ext>
              </a:extLst>
            </p:cNvPr>
            <p:cNvSpPr txBox="1"/>
            <p:nvPr/>
          </p:nvSpPr>
          <p:spPr>
            <a:xfrm>
              <a:off x="941666" y="3190352"/>
              <a:ext cx="1875835" cy="523220"/>
            </a:xfrm>
            <a:prstGeom prst="rect">
              <a:avLst/>
            </a:prstGeom>
            <a:noFill/>
          </p:spPr>
          <p:txBody>
            <a:bodyPr wrap="none" rtlCol="0">
              <a:spAutoFit/>
            </a:bodyPr>
            <a:lstStyle/>
            <a:p>
              <a:r>
                <a:rPr lang="en-US" altLang="ko-KR" dirty="0"/>
                <a:t>Input from several </a:t>
              </a:r>
            </a:p>
            <a:p>
              <a:r>
                <a:rPr lang="en-US" altLang="ko-KR" dirty="0"/>
                <a:t>Pre-synaptic neurons</a:t>
              </a:r>
              <a:endParaRPr lang="ko-KR" altLang="en-US" dirty="0"/>
            </a:p>
          </p:txBody>
        </p:sp>
        <p:sp>
          <p:nvSpPr>
            <p:cNvPr id="12" name="타원 11">
              <a:extLst>
                <a:ext uri="{FF2B5EF4-FFF2-40B4-BE49-F238E27FC236}">
                  <a16:creationId xmlns:a16="http://schemas.microsoft.com/office/drawing/2014/main" id="{A9FC84E8-3D89-12BF-C88E-A0BADFB872DD}"/>
                </a:ext>
              </a:extLst>
            </p:cNvPr>
            <p:cNvSpPr/>
            <p:nvPr/>
          </p:nvSpPr>
          <p:spPr>
            <a:xfrm>
              <a:off x="3808325" y="1390196"/>
              <a:ext cx="964642" cy="2878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그룹 21">
            <a:extLst>
              <a:ext uri="{FF2B5EF4-FFF2-40B4-BE49-F238E27FC236}">
                <a16:creationId xmlns:a16="http://schemas.microsoft.com/office/drawing/2014/main" id="{AD7229B1-A7B3-958F-7E79-1DF47674B5F6}"/>
              </a:ext>
            </a:extLst>
          </p:cNvPr>
          <p:cNvGrpSpPr/>
          <p:nvPr/>
        </p:nvGrpSpPr>
        <p:grpSpPr>
          <a:xfrm>
            <a:off x="6229978" y="3707842"/>
            <a:ext cx="2351314" cy="1132259"/>
            <a:chOff x="6229978" y="3707842"/>
            <a:chExt cx="2351314" cy="1132259"/>
          </a:xfrm>
        </p:grpSpPr>
        <p:sp>
          <p:nvSpPr>
            <p:cNvPr id="15" name="타원 14">
              <a:extLst>
                <a:ext uri="{FF2B5EF4-FFF2-40B4-BE49-F238E27FC236}">
                  <a16:creationId xmlns:a16="http://schemas.microsoft.com/office/drawing/2014/main" id="{6152E83A-75C6-091D-C987-3919DB577ABD}"/>
                </a:ext>
              </a:extLst>
            </p:cNvPr>
            <p:cNvSpPr/>
            <p:nvPr/>
          </p:nvSpPr>
          <p:spPr>
            <a:xfrm>
              <a:off x="6229978" y="4280598"/>
              <a:ext cx="1135464" cy="4019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E83EC7-2891-978F-F916-583844FC011D}"/>
                </a:ext>
              </a:extLst>
            </p:cNvPr>
            <p:cNvSpPr/>
            <p:nvPr/>
          </p:nvSpPr>
          <p:spPr>
            <a:xfrm>
              <a:off x="6340510" y="3707842"/>
              <a:ext cx="2240782" cy="1132259"/>
            </a:xfrm>
            <a:custGeom>
              <a:avLst/>
              <a:gdLst>
                <a:gd name="connsiteX0" fmla="*/ 170822 w 2240782"/>
                <a:gd name="connsiteY0" fmla="*/ 542611 h 1132259"/>
                <a:gd name="connsiteX1" fmla="*/ 110532 w 2240782"/>
                <a:gd name="connsiteY1" fmla="*/ 532562 h 1132259"/>
                <a:gd name="connsiteX2" fmla="*/ 70338 w 2240782"/>
                <a:gd name="connsiteY2" fmla="*/ 502417 h 1132259"/>
                <a:gd name="connsiteX3" fmla="*/ 40193 w 2240782"/>
                <a:gd name="connsiteY3" fmla="*/ 492369 h 1132259"/>
                <a:gd name="connsiteX4" fmla="*/ 0 w 2240782"/>
                <a:gd name="connsiteY4" fmla="*/ 411982 h 1132259"/>
                <a:gd name="connsiteX5" fmla="*/ 10048 w 2240782"/>
                <a:gd name="connsiteY5" fmla="*/ 311499 h 1132259"/>
                <a:gd name="connsiteX6" fmla="*/ 40193 w 2240782"/>
                <a:gd name="connsiteY6" fmla="*/ 271305 h 1132259"/>
                <a:gd name="connsiteX7" fmla="*/ 90435 w 2240782"/>
                <a:gd name="connsiteY7" fmla="*/ 211015 h 1132259"/>
                <a:gd name="connsiteX8" fmla="*/ 130628 w 2240782"/>
                <a:gd name="connsiteY8" fmla="*/ 180870 h 1132259"/>
                <a:gd name="connsiteX9" fmla="*/ 170822 w 2240782"/>
                <a:gd name="connsiteY9" fmla="*/ 140677 h 1132259"/>
                <a:gd name="connsiteX10" fmla="*/ 271305 w 2240782"/>
                <a:gd name="connsiteY10" fmla="*/ 90435 h 1132259"/>
                <a:gd name="connsiteX11" fmla="*/ 331595 w 2240782"/>
                <a:gd name="connsiteY11" fmla="*/ 50242 h 1132259"/>
                <a:gd name="connsiteX12" fmla="*/ 452176 w 2240782"/>
                <a:gd name="connsiteY12" fmla="*/ 10048 h 1132259"/>
                <a:gd name="connsiteX13" fmla="*/ 653143 w 2240782"/>
                <a:gd name="connsiteY13" fmla="*/ 0 h 1132259"/>
                <a:gd name="connsiteX14" fmla="*/ 924448 w 2240782"/>
                <a:gd name="connsiteY14" fmla="*/ 10048 h 1132259"/>
                <a:gd name="connsiteX15" fmla="*/ 954593 w 2240782"/>
                <a:gd name="connsiteY15" fmla="*/ 20096 h 1132259"/>
                <a:gd name="connsiteX16" fmla="*/ 1085222 w 2240782"/>
                <a:gd name="connsiteY16" fmla="*/ 60290 h 1132259"/>
                <a:gd name="connsiteX17" fmla="*/ 1145512 w 2240782"/>
                <a:gd name="connsiteY17" fmla="*/ 120580 h 1132259"/>
                <a:gd name="connsiteX18" fmla="*/ 1185705 w 2240782"/>
                <a:gd name="connsiteY18" fmla="*/ 140677 h 1132259"/>
                <a:gd name="connsiteX19" fmla="*/ 1286189 w 2240782"/>
                <a:gd name="connsiteY19" fmla="*/ 180870 h 1132259"/>
                <a:gd name="connsiteX20" fmla="*/ 1326382 w 2240782"/>
                <a:gd name="connsiteY20" fmla="*/ 200967 h 1132259"/>
                <a:gd name="connsiteX21" fmla="*/ 1396721 w 2240782"/>
                <a:gd name="connsiteY21" fmla="*/ 221063 h 1132259"/>
                <a:gd name="connsiteX22" fmla="*/ 1446963 w 2240782"/>
                <a:gd name="connsiteY22" fmla="*/ 261257 h 1132259"/>
                <a:gd name="connsiteX23" fmla="*/ 1517301 w 2240782"/>
                <a:gd name="connsiteY23" fmla="*/ 301450 h 1132259"/>
                <a:gd name="connsiteX24" fmla="*/ 1899138 w 2240782"/>
                <a:gd name="connsiteY24" fmla="*/ 492369 h 1132259"/>
                <a:gd name="connsiteX25" fmla="*/ 1929283 w 2240782"/>
                <a:gd name="connsiteY25" fmla="*/ 542611 h 1132259"/>
                <a:gd name="connsiteX26" fmla="*/ 1959428 w 2240782"/>
                <a:gd name="connsiteY26" fmla="*/ 612949 h 1132259"/>
                <a:gd name="connsiteX27" fmla="*/ 1979525 w 2240782"/>
                <a:gd name="connsiteY27" fmla="*/ 693336 h 1132259"/>
                <a:gd name="connsiteX28" fmla="*/ 1999622 w 2240782"/>
                <a:gd name="connsiteY28" fmla="*/ 723481 h 1132259"/>
                <a:gd name="connsiteX29" fmla="*/ 2039815 w 2240782"/>
                <a:gd name="connsiteY29" fmla="*/ 823965 h 1132259"/>
                <a:gd name="connsiteX30" fmla="*/ 2059912 w 2240782"/>
                <a:gd name="connsiteY30" fmla="*/ 854110 h 1132259"/>
                <a:gd name="connsiteX31" fmla="*/ 2130250 w 2240782"/>
                <a:gd name="connsiteY31" fmla="*/ 984738 h 1132259"/>
                <a:gd name="connsiteX32" fmla="*/ 2160395 w 2240782"/>
                <a:gd name="connsiteY32" fmla="*/ 1004835 h 1132259"/>
                <a:gd name="connsiteX33" fmla="*/ 2180492 w 2240782"/>
                <a:gd name="connsiteY33" fmla="*/ 1055077 h 1132259"/>
                <a:gd name="connsiteX34" fmla="*/ 2240782 w 2240782"/>
                <a:gd name="connsiteY34" fmla="*/ 1075173 h 1132259"/>
                <a:gd name="connsiteX35" fmla="*/ 2190541 w 2240782"/>
                <a:gd name="connsiteY35" fmla="*/ 1105318 h 1132259"/>
                <a:gd name="connsiteX36" fmla="*/ 2049864 w 2240782"/>
                <a:gd name="connsiteY36" fmla="*/ 1125415 h 1132259"/>
                <a:gd name="connsiteX37" fmla="*/ 2150347 w 2240782"/>
                <a:gd name="connsiteY37" fmla="*/ 1105318 h 1132259"/>
                <a:gd name="connsiteX38" fmla="*/ 2180492 w 2240782"/>
                <a:gd name="connsiteY38" fmla="*/ 1065125 h 1132259"/>
                <a:gd name="connsiteX39" fmla="*/ 2190541 w 2240782"/>
                <a:gd name="connsiteY39" fmla="*/ 1034980 h 1132259"/>
                <a:gd name="connsiteX40" fmla="*/ 2220686 w 2240782"/>
                <a:gd name="connsiteY40" fmla="*/ 1004835 h 1132259"/>
                <a:gd name="connsiteX41" fmla="*/ 2230734 w 2240782"/>
                <a:gd name="connsiteY41" fmla="*/ 974690 h 1132259"/>
                <a:gd name="connsiteX42" fmla="*/ 2220686 w 2240782"/>
                <a:gd name="connsiteY42" fmla="*/ 1034980 h 1132259"/>
                <a:gd name="connsiteX43" fmla="*/ 2190541 w 2240782"/>
                <a:gd name="connsiteY43" fmla="*/ 1075173 h 1132259"/>
                <a:gd name="connsiteX44" fmla="*/ 2230734 w 2240782"/>
                <a:gd name="connsiteY44" fmla="*/ 1055077 h 1132259"/>
                <a:gd name="connsiteX45" fmla="*/ 2220686 w 2240782"/>
                <a:gd name="connsiteY45" fmla="*/ 1045028 h 113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40782" h="1132259">
                  <a:moveTo>
                    <a:pt x="170822" y="542611"/>
                  </a:moveTo>
                  <a:cubicBezTo>
                    <a:pt x="150725" y="539261"/>
                    <a:pt x="129449" y="540129"/>
                    <a:pt x="110532" y="532562"/>
                  </a:cubicBezTo>
                  <a:cubicBezTo>
                    <a:pt x="94982" y="526342"/>
                    <a:pt x="84879" y="510726"/>
                    <a:pt x="70338" y="502417"/>
                  </a:cubicBezTo>
                  <a:cubicBezTo>
                    <a:pt x="61142" y="497162"/>
                    <a:pt x="50241" y="495718"/>
                    <a:pt x="40193" y="492369"/>
                  </a:cubicBezTo>
                  <a:cubicBezTo>
                    <a:pt x="34514" y="482904"/>
                    <a:pt x="0" y="433615"/>
                    <a:pt x="0" y="411982"/>
                  </a:cubicBezTo>
                  <a:cubicBezTo>
                    <a:pt x="0" y="378321"/>
                    <a:pt x="801" y="343865"/>
                    <a:pt x="10048" y="311499"/>
                  </a:cubicBezTo>
                  <a:cubicBezTo>
                    <a:pt x="14649" y="295396"/>
                    <a:pt x="30459" y="284933"/>
                    <a:pt x="40193" y="271305"/>
                  </a:cubicBezTo>
                  <a:cubicBezTo>
                    <a:pt x="64674" y="237031"/>
                    <a:pt x="55867" y="240645"/>
                    <a:pt x="90435" y="211015"/>
                  </a:cubicBezTo>
                  <a:cubicBezTo>
                    <a:pt x="103150" y="200116"/>
                    <a:pt x="118024" y="191898"/>
                    <a:pt x="130628" y="180870"/>
                  </a:cubicBezTo>
                  <a:cubicBezTo>
                    <a:pt x="144887" y="168393"/>
                    <a:pt x="154884" y="150923"/>
                    <a:pt x="170822" y="140677"/>
                  </a:cubicBezTo>
                  <a:cubicBezTo>
                    <a:pt x="202322" y="120427"/>
                    <a:pt x="240146" y="111207"/>
                    <a:pt x="271305" y="90435"/>
                  </a:cubicBezTo>
                  <a:cubicBezTo>
                    <a:pt x="291402" y="77037"/>
                    <a:pt x="310884" y="62669"/>
                    <a:pt x="331595" y="50242"/>
                  </a:cubicBezTo>
                  <a:cubicBezTo>
                    <a:pt x="365974" y="29614"/>
                    <a:pt x="413530" y="11980"/>
                    <a:pt x="452176" y="10048"/>
                  </a:cubicBezTo>
                  <a:lnTo>
                    <a:pt x="653143" y="0"/>
                  </a:lnTo>
                  <a:cubicBezTo>
                    <a:pt x="743578" y="3349"/>
                    <a:pt x="834151" y="4028"/>
                    <a:pt x="924448" y="10048"/>
                  </a:cubicBezTo>
                  <a:cubicBezTo>
                    <a:pt x="935016" y="10753"/>
                    <a:pt x="944374" y="17309"/>
                    <a:pt x="954593" y="20096"/>
                  </a:cubicBezTo>
                  <a:cubicBezTo>
                    <a:pt x="1069955" y="51558"/>
                    <a:pt x="997923" y="25370"/>
                    <a:pt x="1085222" y="60290"/>
                  </a:cubicBezTo>
                  <a:cubicBezTo>
                    <a:pt x="1105319" y="80387"/>
                    <a:pt x="1120092" y="107869"/>
                    <a:pt x="1145512" y="120580"/>
                  </a:cubicBezTo>
                  <a:cubicBezTo>
                    <a:pt x="1158910" y="127279"/>
                    <a:pt x="1171937" y="134776"/>
                    <a:pt x="1185705" y="140677"/>
                  </a:cubicBezTo>
                  <a:cubicBezTo>
                    <a:pt x="1218863" y="154888"/>
                    <a:pt x="1253923" y="164737"/>
                    <a:pt x="1286189" y="180870"/>
                  </a:cubicBezTo>
                  <a:cubicBezTo>
                    <a:pt x="1299587" y="187569"/>
                    <a:pt x="1312614" y="195066"/>
                    <a:pt x="1326382" y="200967"/>
                  </a:cubicBezTo>
                  <a:cubicBezTo>
                    <a:pt x="1346562" y="209616"/>
                    <a:pt x="1376327" y="215965"/>
                    <a:pt x="1396721" y="221063"/>
                  </a:cubicBezTo>
                  <a:cubicBezTo>
                    <a:pt x="1413468" y="234461"/>
                    <a:pt x="1429118" y="249360"/>
                    <a:pt x="1446963" y="261257"/>
                  </a:cubicBezTo>
                  <a:cubicBezTo>
                    <a:pt x="1469432" y="276236"/>
                    <a:pt x="1493256" y="289160"/>
                    <a:pt x="1517301" y="301450"/>
                  </a:cubicBezTo>
                  <a:cubicBezTo>
                    <a:pt x="1644012" y="366213"/>
                    <a:pt x="1771859" y="428729"/>
                    <a:pt x="1899138" y="492369"/>
                  </a:cubicBezTo>
                  <a:cubicBezTo>
                    <a:pt x="1909186" y="509116"/>
                    <a:pt x="1921351" y="524764"/>
                    <a:pt x="1929283" y="542611"/>
                  </a:cubicBezTo>
                  <a:cubicBezTo>
                    <a:pt x="1972543" y="639943"/>
                    <a:pt x="1905192" y="531592"/>
                    <a:pt x="1959428" y="612949"/>
                  </a:cubicBezTo>
                  <a:cubicBezTo>
                    <a:pt x="1963249" y="632054"/>
                    <a:pt x="1969227" y="672740"/>
                    <a:pt x="1979525" y="693336"/>
                  </a:cubicBezTo>
                  <a:cubicBezTo>
                    <a:pt x="1984926" y="704138"/>
                    <a:pt x="1994561" y="712516"/>
                    <a:pt x="1999622" y="723481"/>
                  </a:cubicBezTo>
                  <a:cubicBezTo>
                    <a:pt x="2014739" y="756235"/>
                    <a:pt x="2019804" y="793949"/>
                    <a:pt x="2039815" y="823965"/>
                  </a:cubicBezTo>
                  <a:cubicBezTo>
                    <a:pt x="2046514" y="834013"/>
                    <a:pt x="2054129" y="843508"/>
                    <a:pt x="2059912" y="854110"/>
                  </a:cubicBezTo>
                  <a:cubicBezTo>
                    <a:pt x="2068659" y="870146"/>
                    <a:pt x="2110886" y="962147"/>
                    <a:pt x="2130250" y="984738"/>
                  </a:cubicBezTo>
                  <a:cubicBezTo>
                    <a:pt x="2138109" y="993907"/>
                    <a:pt x="2150347" y="998136"/>
                    <a:pt x="2160395" y="1004835"/>
                  </a:cubicBezTo>
                  <a:cubicBezTo>
                    <a:pt x="2167094" y="1021582"/>
                    <a:pt x="2166917" y="1043199"/>
                    <a:pt x="2180492" y="1055077"/>
                  </a:cubicBezTo>
                  <a:cubicBezTo>
                    <a:pt x="2196434" y="1069026"/>
                    <a:pt x="2240782" y="1075173"/>
                    <a:pt x="2240782" y="1075173"/>
                  </a:cubicBezTo>
                  <a:cubicBezTo>
                    <a:pt x="2217877" y="754488"/>
                    <a:pt x="2252314" y="1040113"/>
                    <a:pt x="2190541" y="1105318"/>
                  </a:cubicBezTo>
                  <a:cubicBezTo>
                    <a:pt x="2157964" y="1139705"/>
                    <a:pt x="2003415" y="1134705"/>
                    <a:pt x="2049864" y="1125415"/>
                  </a:cubicBezTo>
                  <a:lnTo>
                    <a:pt x="2150347" y="1105318"/>
                  </a:lnTo>
                  <a:cubicBezTo>
                    <a:pt x="2160395" y="1091920"/>
                    <a:pt x="2172183" y="1079666"/>
                    <a:pt x="2180492" y="1065125"/>
                  </a:cubicBezTo>
                  <a:cubicBezTo>
                    <a:pt x="2185747" y="1055929"/>
                    <a:pt x="2184666" y="1043793"/>
                    <a:pt x="2190541" y="1034980"/>
                  </a:cubicBezTo>
                  <a:cubicBezTo>
                    <a:pt x="2198424" y="1023156"/>
                    <a:pt x="2210638" y="1014883"/>
                    <a:pt x="2220686" y="1004835"/>
                  </a:cubicBezTo>
                  <a:cubicBezTo>
                    <a:pt x="2224035" y="994787"/>
                    <a:pt x="2230734" y="964098"/>
                    <a:pt x="2230734" y="974690"/>
                  </a:cubicBezTo>
                  <a:cubicBezTo>
                    <a:pt x="2230734" y="995064"/>
                    <a:pt x="2228253" y="1016063"/>
                    <a:pt x="2220686" y="1034980"/>
                  </a:cubicBezTo>
                  <a:cubicBezTo>
                    <a:pt x="2214466" y="1050529"/>
                    <a:pt x="2183052" y="1060194"/>
                    <a:pt x="2190541" y="1075173"/>
                  </a:cubicBezTo>
                  <a:cubicBezTo>
                    <a:pt x="2197240" y="1088571"/>
                    <a:pt x="2220142" y="1065669"/>
                    <a:pt x="2230734" y="1055077"/>
                  </a:cubicBezTo>
                  <a:lnTo>
                    <a:pt x="2220686" y="1045028"/>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id="{3BB71210-B3E9-5D65-288A-E425C85A4E67}"/>
              </a:ext>
            </a:extLst>
          </p:cNvPr>
          <p:cNvSpPr txBox="1"/>
          <p:nvPr/>
        </p:nvSpPr>
        <p:spPr>
          <a:xfrm>
            <a:off x="6432409" y="3921121"/>
            <a:ext cx="542136" cy="307777"/>
          </a:xfrm>
          <a:prstGeom prst="rect">
            <a:avLst/>
          </a:prstGeom>
          <a:noFill/>
        </p:spPr>
        <p:txBody>
          <a:bodyPr wrap="none" rtlCol="0">
            <a:spAutoFit/>
          </a:bodyPr>
          <a:lstStyle/>
          <a:p>
            <a:r>
              <a:rPr lang="en-US" altLang="ko-KR" dirty="0"/>
              <a:t>Fire!</a:t>
            </a:r>
            <a:endParaRPr lang="ko-KR" altLang="en-US" dirty="0"/>
          </a:p>
        </p:txBody>
      </p:sp>
      <p:grpSp>
        <p:nvGrpSpPr>
          <p:cNvPr id="23" name="그룹 22">
            <a:extLst>
              <a:ext uri="{FF2B5EF4-FFF2-40B4-BE49-F238E27FC236}">
                <a16:creationId xmlns:a16="http://schemas.microsoft.com/office/drawing/2014/main" id="{F406EC05-4EB3-E612-6EFC-E03B5836E7C7}"/>
              </a:ext>
            </a:extLst>
          </p:cNvPr>
          <p:cNvGrpSpPr/>
          <p:nvPr/>
        </p:nvGrpSpPr>
        <p:grpSpPr>
          <a:xfrm>
            <a:off x="7104185" y="4963886"/>
            <a:ext cx="4119824" cy="1047150"/>
            <a:chOff x="7104185" y="4963886"/>
            <a:chExt cx="4119824" cy="1047150"/>
          </a:xfrm>
        </p:grpSpPr>
        <p:sp>
          <p:nvSpPr>
            <p:cNvPr id="20" name="타원 19">
              <a:extLst>
                <a:ext uri="{FF2B5EF4-FFF2-40B4-BE49-F238E27FC236}">
                  <a16:creationId xmlns:a16="http://schemas.microsoft.com/office/drawing/2014/main" id="{03BC209C-8D55-395E-07B7-B8446B6C943F}"/>
                </a:ext>
              </a:extLst>
            </p:cNvPr>
            <p:cNvSpPr/>
            <p:nvPr/>
          </p:nvSpPr>
          <p:spPr>
            <a:xfrm>
              <a:off x="7104185" y="4963886"/>
              <a:ext cx="1477107" cy="28739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9542A0F0-D8DF-AC85-8D1A-F09D2642809A}"/>
                </a:ext>
              </a:extLst>
            </p:cNvPr>
            <p:cNvSpPr txBox="1"/>
            <p:nvPr/>
          </p:nvSpPr>
          <p:spPr>
            <a:xfrm>
              <a:off x="7289578" y="5487816"/>
              <a:ext cx="3934431" cy="523220"/>
            </a:xfrm>
            <a:prstGeom prst="rect">
              <a:avLst/>
            </a:prstGeom>
            <a:noFill/>
          </p:spPr>
          <p:txBody>
            <a:bodyPr wrap="square" rtlCol="0">
              <a:spAutoFit/>
            </a:bodyPr>
            <a:lstStyle/>
            <a:p>
              <a:r>
                <a:rPr lang="en-US" altLang="ko-KR" dirty="0">
                  <a:sym typeface="Wingdings" panose="05000000000000000000" pitchFamily="2" charset="2"/>
                </a:rPr>
                <a:t> Chemical(Glu, GABA..)</a:t>
              </a:r>
            </a:p>
            <a:p>
              <a:r>
                <a:rPr lang="en-US" altLang="ko-KR" dirty="0">
                  <a:sym typeface="Wingdings" panose="05000000000000000000" pitchFamily="2" charset="2"/>
                </a:rPr>
                <a:t> Refractory period</a:t>
              </a:r>
              <a:endParaRPr lang="ko-KR" altLang="en-US" dirty="0"/>
            </a:p>
          </p:txBody>
        </p:sp>
      </p:grpSp>
      <p:sp>
        <p:nvSpPr>
          <p:cNvPr id="24" name="TextBox 23">
            <a:extLst>
              <a:ext uri="{FF2B5EF4-FFF2-40B4-BE49-F238E27FC236}">
                <a16:creationId xmlns:a16="http://schemas.microsoft.com/office/drawing/2014/main" id="{E45C0C79-71A4-1E67-4C24-45F41CDB10DF}"/>
              </a:ext>
            </a:extLst>
          </p:cNvPr>
          <p:cNvSpPr txBox="1"/>
          <p:nvPr/>
        </p:nvSpPr>
        <p:spPr>
          <a:xfrm>
            <a:off x="9676968" y="5302178"/>
            <a:ext cx="971741" cy="738664"/>
          </a:xfrm>
          <a:prstGeom prst="rect">
            <a:avLst/>
          </a:prstGeom>
          <a:noFill/>
        </p:spPr>
        <p:txBody>
          <a:bodyPr wrap="none" rtlCol="0">
            <a:spAutoFit/>
          </a:bodyPr>
          <a:lstStyle/>
          <a:p>
            <a:r>
              <a:rPr lang="en-US" altLang="ko-KR" dirty="0"/>
              <a:t>Excitatory</a:t>
            </a:r>
          </a:p>
          <a:p>
            <a:r>
              <a:rPr lang="en-US" altLang="ko-KR" dirty="0"/>
              <a:t>       or</a:t>
            </a:r>
          </a:p>
          <a:p>
            <a:r>
              <a:rPr lang="en-US" altLang="ko-KR" dirty="0"/>
              <a:t>Inhibitory</a:t>
            </a:r>
            <a:endParaRPr lang="ko-KR" altLang="en-US" dirty="0"/>
          </a:p>
        </p:txBody>
      </p:sp>
    </p:spTree>
    <p:extLst>
      <p:ext uri="{BB962C8B-B14F-4D97-AF65-F5344CB8AC3E}">
        <p14:creationId xmlns:p14="http://schemas.microsoft.com/office/powerpoint/2010/main" val="177442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Neurons</a:t>
            </a:r>
            <a:endParaRPr sz="3600" b="1" dirty="0"/>
          </a:p>
        </p:txBody>
      </p:sp>
      <p:pic>
        <p:nvPicPr>
          <p:cNvPr id="3" name="그림 2">
            <a:extLst>
              <a:ext uri="{FF2B5EF4-FFF2-40B4-BE49-F238E27FC236}">
                <a16:creationId xmlns:a16="http://schemas.microsoft.com/office/drawing/2014/main" id="{E8F694B9-C6BE-9AE1-8436-E582B2760F59}"/>
              </a:ext>
            </a:extLst>
          </p:cNvPr>
          <p:cNvPicPr>
            <a:picLocks noChangeAspect="1"/>
          </p:cNvPicPr>
          <p:nvPr/>
        </p:nvPicPr>
        <p:blipFill>
          <a:blip r:embed="rId4"/>
          <a:stretch>
            <a:fillRect/>
          </a:stretch>
        </p:blipFill>
        <p:spPr>
          <a:xfrm>
            <a:off x="4950365" y="807916"/>
            <a:ext cx="6414319" cy="5870884"/>
          </a:xfrm>
          <a:prstGeom prst="rect">
            <a:avLst/>
          </a:prstGeom>
        </p:spPr>
      </p:pic>
      <p:pic>
        <p:nvPicPr>
          <p:cNvPr id="4" name="Picture 2" descr="Action potential - Wikipedia">
            <a:extLst>
              <a:ext uri="{FF2B5EF4-FFF2-40B4-BE49-F238E27FC236}">
                <a16:creationId xmlns:a16="http://schemas.microsoft.com/office/drawing/2014/main" id="{946E9C4D-06A3-26D8-6B10-315527C77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025" y="3383891"/>
            <a:ext cx="3268241" cy="232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62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5</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Neurons</a:t>
            </a:r>
            <a:endParaRPr sz="3600" b="1" dirty="0"/>
          </a:p>
        </p:txBody>
      </p:sp>
      <p:sp>
        <p:nvSpPr>
          <p:cNvPr id="7" name="텍스트 개체 틀 15">
            <a:extLst>
              <a:ext uri="{FF2B5EF4-FFF2-40B4-BE49-F238E27FC236}">
                <a16:creationId xmlns:a16="http://schemas.microsoft.com/office/drawing/2014/main" id="{0D37C0BD-AC43-37E8-9FB2-98D8765A4B97}"/>
              </a:ext>
            </a:extLst>
          </p:cNvPr>
          <p:cNvSpPr txBox="1">
            <a:spLocks/>
          </p:cNvSpPr>
          <p:nvPr/>
        </p:nvSpPr>
        <p:spPr>
          <a:xfrm>
            <a:off x="581025" y="1130226"/>
            <a:ext cx="4847456" cy="425635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altLang="ko-KR" dirty="0"/>
              <a:t>Hodgkin-Huxley Model</a:t>
            </a:r>
          </a:p>
          <a:p>
            <a:endParaRPr lang="en-US" altLang="ko-KR" dirty="0"/>
          </a:p>
          <a:p>
            <a:r>
              <a:rPr lang="en-US" altLang="ko-KR" dirty="0" err="1"/>
              <a:t>Izhikevich</a:t>
            </a:r>
            <a:r>
              <a:rPr lang="en-US" altLang="ko-KR" dirty="0"/>
              <a:t> Model</a:t>
            </a:r>
          </a:p>
          <a:p>
            <a:endParaRPr lang="en-US" altLang="ko-KR" dirty="0"/>
          </a:p>
          <a:p>
            <a:r>
              <a:rPr lang="en-US" altLang="ko-KR" dirty="0"/>
              <a:t>LIF Model</a:t>
            </a:r>
          </a:p>
          <a:p>
            <a:endParaRPr lang="en-US" altLang="ko-KR" dirty="0"/>
          </a:p>
        </p:txBody>
      </p:sp>
      <p:pic>
        <p:nvPicPr>
          <p:cNvPr id="2050" name="Picture 2" descr="Brain Sciences | Free Full-Text | Spiking Neural Networks and Their  Applications: A Review">
            <a:extLst>
              <a:ext uri="{FF2B5EF4-FFF2-40B4-BE49-F238E27FC236}">
                <a16:creationId xmlns:a16="http://schemas.microsoft.com/office/drawing/2014/main" id="{A9C15B37-9C2F-19E9-F444-81BA6BBB8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779" y="2721703"/>
            <a:ext cx="7579116" cy="34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559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6</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Neurons</a:t>
            </a:r>
            <a:endParaRPr sz="3600" b="1" dirty="0"/>
          </a:p>
        </p:txBody>
      </p:sp>
      <p:sp>
        <p:nvSpPr>
          <p:cNvPr id="7" name="텍스트 개체 틀 15">
            <a:extLst>
              <a:ext uri="{FF2B5EF4-FFF2-40B4-BE49-F238E27FC236}">
                <a16:creationId xmlns:a16="http://schemas.microsoft.com/office/drawing/2014/main" id="{0D37C0BD-AC43-37E8-9FB2-98D8765A4B97}"/>
              </a:ext>
            </a:extLst>
          </p:cNvPr>
          <p:cNvSpPr txBox="1">
            <a:spLocks/>
          </p:cNvSpPr>
          <p:nvPr/>
        </p:nvSpPr>
        <p:spPr>
          <a:xfrm>
            <a:off x="581025" y="274908"/>
            <a:ext cx="4847456" cy="425635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altLang="ko-KR" dirty="0"/>
              <a:t>Hodgkin-Huxley Model</a:t>
            </a:r>
          </a:p>
          <a:p>
            <a:endParaRPr lang="en-US" altLang="ko-KR" dirty="0"/>
          </a:p>
          <a:p>
            <a:endParaRPr lang="en-US" altLang="ko-KR" dirty="0"/>
          </a:p>
        </p:txBody>
      </p:sp>
      <p:pic>
        <p:nvPicPr>
          <p:cNvPr id="4098" name="Picture 2">
            <a:extLst>
              <a:ext uri="{FF2B5EF4-FFF2-40B4-BE49-F238E27FC236}">
                <a16:creationId xmlns:a16="http://schemas.microsoft.com/office/drawing/2014/main" id="{9BAA0785-8933-1201-C541-E6B42D66A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796" y="888612"/>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42551F78-C2CF-9BD1-499D-F7AA5DA349AF}"/>
              </a:ext>
            </a:extLst>
          </p:cNvPr>
          <p:cNvPicPr>
            <a:picLocks noChangeAspect="1"/>
          </p:cNvPicPr>
          <p:nvPr/>
        </p:nvPicPr>
        <p:blipFill>
          <a:blip r:embed="rId5"/>
          <a:stretch>
            <a:fillRect/>
          </a:stretch>
        </p:blipFill>
        <p:spPr>
          <a:xfrm>
            <a:off x="1330428" y="2784555"/>
            <a:ext cx="6652261" cy="2950060"/>
          </a:xfrm>
          <a:prstGeom prst="rect">
            <a:avLst/>
          </a:prstGeom>
        </p:spPr>
      </p:pic>
    </p:spTree>
    <p:extLst>
      <p:ext uri="{BB962C8B-B14F-4D97-AF65-F5344CB8AC3E}">
        <p14:creationId xmlns:p14="http://schemas.microsoft.com/office/powerpoint/2010/main" val="1033958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Neurons</a:t>
            </a:r>
            <a:endParaRPr sz="3600" b="1" dirty="0"/>
          </a:p>
        </p:txBody>
      </p:sp>
      <p:sp>
        <p:nvSpPr>
          <p:cNvPr id="7" name="텍스트 개체 틀 15">
            <a:extLst>
              <a:ext uri="{FF2B5EF4-FFF2-40B4-BE49-F238E27FC236}">
                <a16:creationId xmlns:a16="http://schemas.microsoft.com/office/drawing/2014/main" id="{0D37C0BD-AC43-37E8-9FB2-98D8765A4B97}"/>
              </a:ext>
            </a:extLst>
          </p:cNvPr>
          <p:cNvSpPr txBox="1">
            <a:spLocks/>
          </p:cNvSpPr>
          <p:nvPr/>
        </p:nvSpPr>
        <p:spPr>
          <a:xfrm>
            <a:off x="581025" y="274908"/>
            <a:ext cx="4847456" cy="425635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altLang="ko-KR" dirty="0" err="1"/>
              <a:t>Izhikevich</a:t>
            </a:r>
            <a:r>
              <a:rPr lang="en-US" altLang="ko-KR" dirty="0"/>
              <a:t> Model</a:t>
            </a:r>
          </a:p>
          <a:p>
            <a:endParaRPr lang="en-US" altLang="ko-KR" dirty="0"/>
          </a:p>
          <a:p>
            <a:endParaRPr lang="en-US" altLang="ko-KR" dirty="0"/>
          </a:p>
        </p:txBody>
      </p:sp>
      <p:pic>
        <p:nvPicPr>
          <p:cNvPr id="20" name="그림 19">
            <a:extLst>
              <a:ext uri="{FF2B5EF4-FFF2-40B4-BE49-F238E27FC236}">
                <a16:creationId xmlns:a16="http://schemas.microsoft.com/office/drawing/2014/main" id="{7D0266B8-2C27-BA4B-BDFC-D0034CC178D4}"/>
              </a:ext>
            </a:extLst>
          </p:cNvPr>
          <p:cNvPicPr>
            <a:picLocks noChangeAspect="1"/>
          </p:cNvPicPr>
          <p:nvPr/>
        </p:nvPicPr>
        <p:blipFill>
          <a:blip r:embed="rId4"/>
          <a:stretch>
            <a:fillRect/>
          </a:stretch>
        </p:blipFill>
        <p:spPr>
          <a:xfrm>
            <a:off x="3496961" y="1875080"/>
            <a:ext cx="7990785" cy="903306"/>
          </a:xfrm>
          <a:prstGeom prst="rect">
            <a:avLst/>
          </a:prstGeom>
        </p:spPr>
      </p:pic>
      <p:pic>
        <p:nvPicPr>
          <p:cNvPr id="22" name="그림 21">
            <a:extLst>
              <a:ext uri="{FF2B5EF4-FFF2-40B4-BE49-F238E27FC236}">
                <a16:creationId xmlns:a16="http://schemas.microsoft.com/office/drawing/2014/main" id="{041B0B24-88A8-478F-450D-CA44B1B06839}"/>
              </a:ext>
            </a:extLst>
          </p:cNvPr>
          <p:cNvPicPr>
            <a:picLocks noChangeAspect="1"/>
          </p:cNvPicPr>
          <p:nvPr/>
        </p:nvPicPr>
        <p:blipFill>
          <a:blip r:embed="rId5"/>
          <a:stretch>
            <a:fillRect/>
          </a:stretch>
        </p:blipFill>
        <p:spPr>
          <a:xfrm>
            <a:off x="4057300" y="3926827"/>
            <a:ext cx="7948144" cy="751422"/>
          </a:xfrm>
          <a:prstGeom prst="rect">
            <a:avLst/>
          </a:prstGeom>
        </p:spPr>
      </p:pic>
      <p:pic>
        <p:nvPicPr>
          <p:cNvPr id="24" name="그림 23">
            <a:extLst>
              <a:ext uri="{FF2B5EF4-FFF2-40B4-BE49-F238E27FC236}">
                <a16:creationId xmlns:a16="http://schemas.microsoft.com/office/drawing/2014/main" id="{DD015964-5D89-5EC2-7BC9-0AC503A56096}"/>
              </a:ext>
            </a:extLst>
          </p:cNvPr>
          <p:cNvPicPr>
            <a:picLocks noChangeAspect="1"/>
          </p:cNvPicPr>
          <p:nvPr/>
        </p:nvPicPr>
        <p:blipFill>
          <a:blip r:embed="rId6"/>
          <a:stretch>
            <a:fillRect/>
          </a:stretch>
        </p:blipFill>
        <p:spPr>
          <a:xfrm>
            <a:off x="3496961" y="5105029"/>
            <a:ext cx="7746609" cy="832861"/>
          </a:xfrm>
          <a:prstGeom prst="rect">
            <a:avLst/>
          </a:prstGeom>
        </p:spPr>
      </p:pic>
      <p:pic>
        <p:nvPicPr>
          <p:cNvPr id="26" name="그림 25">
            <a:extLst>
              <a:ext uri="{FF2B5EF4-FFF2-40B4-BE49-F238E27FC236}">
                <a16:creationId xmlns:a16="http://schemas.microsoft.com/office/drawing/2014/main" id="{601F523A-86E3-3FE9-0089-88001A590967}"/>
              </a:ext>
            </a:extLst>
          </p:cNvPr>
          <p:cNvPicPr>
            <a:picLocks noChangeAspect="1"/>
          </p:cNvPicPr>
          <p:nvPr/>
        </p:nvPicPr>
        <p:blipFill>
          <a:blip r:embed="rId7"/>
          <a:stretch>
            <a:fillRect/>
          </a:stretch>
        </p:blipFill>
        <p:spPr>
          <a:xfrm>
            <a:off x="791596" y="3371842"/>
            <a:ext cx="6706484" cy="295989"/>
          </a:xfrm>
          <a:prstGeom prst="rect">
            <a:avLst/>
          </a:prstGeom>
        </p:spPr>
      </p:pic>
    </p:spTree>
    <p:extLst>
      <p:ext uri="{BB962C8B-B14F-4D97-AF65-F5344CB8AC3E}">
        <p14:creationId xmlns:p14="http://schemas.microsoft.com/office/powerpoint/2010/main" val="2557988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8</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Neurons</a:t>
            </a:r>
            <a:endParaRPr sz="3600" b="1" dirty="0"/>
          </a:p>
        </p:txBody>
      </p:sp>
      <p:sp>
        <p:nvSpPr>
          <p:cNvPr id="7" name="텍스트 개체 틀 15">
            <a:extLst>
              <a:ext uri="{FF2B5EF4-FFF2-40B4-BE49-F238E27FC236}">
                <a16:creationId xmlns:a16="http://schemas.microsoft.com/office/drawing/2014/main" id="{0D37C0BD-AC43-37E8-9FB2-98D8765A4B97}"/>
              </a:ext>
            </a:extLst>
          </p:cNvPr>
          <p:cNvSpPr txBox="1">
            <a:spLocks/>
          </p:cNvSpPr>
          <p:nvPr/>
        </p:nvSpPr>
        <p:spPr>
          <a:xfrm>
            <a:off x="581025" y="274908"/>
            <a:ext cx="4847456" cy="425635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altLang="ko-KR" dirty="0" err="1"/>
              <a:t>Izhikevich</a:t>
            </a:r>
            <a:r>
              <a:rPr lang="en-US" altLang="ko-KR" dirty="0"/>
              <a:t> Model</a:t>
            </a:r>
          </a:p>
          <a:p>
            <a:endParaRPr lang="en-US" altLang="ko-KR" dirty="0"/>
          </a:p>
          <a:p>
            <a:endParaRPr lang="en-US" altLang="ko-KR" dirty="0"/>
          </a:p>
        </p:txBody>
      </p:sp>
      <p:pic>
        <p:nvPicPr>
          <p:cNvPr id="12" name="그림 11">
            <a:extLst>
              <a:ext uri="{FF2B5EF4-FFF2-40B4-BE49-F238E27FC236}">
                <a16:creationId xmlns:a16="http://schemas.microsoft.com/office/drawing/2014/main" id="{09BB6FC0-1A82-9AD2-E9CB-2321DB3D5AEE}"/>
              </a:ext>
            </a:extLst>
          </p:cNvPr>
          <p:cNvPicPr>
            <a:picLocks noChangeAspect="1"/>
          </p:cNvPicPr>
          <p:nvPr/>
        </p:nvPicPr>
        <p:blipFill>
          <a:blip r:embed="rId4"/>
          <a:stretch>
            <a:fillRect/>
          </a:stretch>
        </p:blipFill>
        <p:spPr>
          <a:xfrm>
            <a:off x="4225491" y="933651"/>
            <a:ext cx="7966509" cy="5629191"/>
          </a:xfrm>
          <a:prstGeom prst="rect">
            <a:avLst/>
          </a:prstGeom>
        </p:spPr>
      </p:pic>
      <p:pic>
        <p:nvPicPr>
          <p:cNvPr id="16" name="그림 15">
            <a:extLst>
              <a:ext uri="{FF2B5EF4-FFF2-40B4-BE49-F238E27FC236}">
                <a16:creationId xmlns:a16="http://schemas.microsoft.com/office/drawing/2014/main" id="{062E1626-A0BF-29EA-9B44-A1953F51FF68}"/>
              </a:ext>
            </a:extLst>
          </p:cNvPr>
          <p:cNvPicPr>
            <a:picLocks noChangeAspect="1"/>
          </p:cNvPicPr>
          <p:nvPr/>
        </p:nvPicPr>
        <p:blipFill>
          <a:blip r:embed="rId5"/>
          <a:stretch>
            <a:fillRect/>
          </a:stretch>
        </p:blipFill>
        <p:spPr>
          <a:xfrm>
            <a:off x="527377" y="3677225"/>
            <a:ext cx="2330162" cy="854041"/>
          </a:xfrm>
          <a:prstGeom prst="rect">
            <a:avLst/>
          </a:prstGeom>
        </p:spPr>
      </p:pic>
      <p:pic>
        <p:nvPicPr>
          <p:cNvPr id="18" name="그림 17">
            <a:extLst>
              <a:ext uri="{FF2B5EF4-FFF2-40B4-BE49-F238E27FC236}">
                <a16:creationId xmlns:a16="http://schemas.microsoft.com/office/drawing/2014/main" id="{8442A9BE-90FF-136A-1B74-5D1E377B21FA}"/>
              </a:ext>
            </a:extLst>
          </p:cNvPr>
          <p:cNvPicPr>
            <a:picLocks noChangeAspect="1"/>
          </p:cNvPicPr>
          <p:nvPr/>
        </p:nvPicPr>
        <p:blipFill>
          <a:blip r:embed="rId6"/>
          <a:stretch>
            <a:fillRect/>
          </a:stretch>
        </p:blipFill>
        <p:spPr>
          <a:xfrm>
            <a:off x="-882406" y="4828340"/>
            <a:ext cx="4874835" cy="979470"/>
          </a:xfrm>
          <a:prstGeom prst="rect">
            <a:avLst/>
          </a:prstGeom>
        </p:spPr>
      </p:pic>
    </p:spTree>
    <p:extLst>
      <p:ext uri="{BB962C8B-B14F-4D97-AF65-F5344CB8AC3E}">
        <p14:creationId xmlns:p14="http://schemas.microsoft.com/office/powerpoint/2010/main" val="56109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28" name="Google Shape;128;p2"/>
          <p:cNvSpPr txBox="1">
            <a:spLocks noGrp="1"/>
          </p:cNvSpPr>
          <p:nvPr>
            <p:ph type="sldNum" idx="12"/>
          </p:nvPr>
        </p:nvSpPr>
        <p:spPr>
          <a:xfrm>
            <a:off x="11364684" y="6410955"/>
            <a:ext cx="246124"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9</a:t>
            </a:fld>
            <a:endParaRPr/>
          </a:p>
        </p:txBody>
      </p:sp>
      <p:pic>
        <p:nvPicPr>
          <p:cNvPr id="129" name="Google Shape;129;p2"/>
          <p:cNvPicPr preferRelativeResize="0"/>
          <p:nvPr/>
        </p:nvPicPr>
        <p:blipFill rotWithShape="1">
          <a:blip r:embed="rId3">
            <a:alphaModFix/>
          </a:blip>
          <a:srcRect/>
          <a:stretch/>
        </p:blipFill>
        <p:spPr>
          <a:xfrm>
            <a:off x="581025" y="6492875"/>
            <a:ext cx="3081639" cy="201286"/>
          </a:xfrm>
          <a:prstGeom prst="rect">
            <a:avLst/>
          </a:prstGeom>
          <a:noFill/>
          <a:ln>
            <a:noFill/>
          </a:ln>
        </p:spPr>
      </p:pic>
      <p:sp>
        <p:nvSpPr>
          <p:cNvPr id="29" name="텍스트 개체 틀 15">
            <a:extLst>
              <a:ext uri="{FF2B5EF4-FFF2-40B4-BE49-F238E27FC236}">
                <a16:creationId xmlns:a16="http://schemas.microsoft.com/office/drawing/2014/main" id="{E0ADAE34-702E-A687-D202-EA2E6DD44A38}"/>
              </a:ext>
            </a:extLst>
          </p:cNvPr>
          <p:cNvSpPr>
            <a:spLocks noGrp="1"/>
          </p:cNvSpPr>
          <p:nvPr>
            <p:ph type="body" idx="1"/>
          </p:nvPr>
        </p:nvSpPr>
        <p:spPr>
          <a:xfrm>
            <a:off x="316199" y="1645037"/>
            <a:ext cx="2752519" cy="3477709"/>
          </a:xfrm>
        </p:spPr>
        <p:txBody>
          <a:bodyPr>
            <a:normAutofit/>
          </a:bodyPr>
          <a:lstStyle/>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6" name="Google Shape;108;p2">
            <a:extLst>
              <a:ext uri="{FF2B5EF4-FFF2-40B4-BE49-F238E27FC236}">
                <a16:creationId xmlns:a16="http://schemas.microsoft.com/office/drawing/2014/main" id="{761574A4-6E03-89C4-1701-8F9020C588FA}"/>
              </a:ext>
            </a:extLst>
          </p:cNvPr>
          <p:cNvSpPr txBox="1">
            <a:spLocks noGrp="1"/>
          </p:cNvSpPr>
          <p:nvPr>
            <p:ph type="title"/>
          </p:nvPr>
        </p:nvSpPr>
        <p:spPr>
          <a:xfrm>
            <a:off x="581025" y="775313"/>
            <a:ext cx="11029783" cy="80580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3F3F3F"/>
              </a:buClr>
              <a:buSzPts val="2800"/>
              <a:buFont typeface="Malgun Gothic"/>
              <a:buNone/>
            </a:pPr>
            <a:r>
              <a:rPr lang="en-US" sz="3600" b="1" dirty="0"/>
              <a:t>Reinforcement Learning</a:t>
            </a:r>
            <a:endParaRPr sz="3600" b="1" dirty="0"/>
          </a:p>
        </p:txBody>
      </p:sp>
      <p:sp>
        <p:nvSpPr>
          <p:cNvPr id="4" name="텍스트 개체 틀 15">
            <a:extLst>
              <a:ext uri="{FF2B5EF4-FFF2-40B4-BE49-F238E27FC236}">
                <a16:creationId xmlns:a16="http://schemas.microsoft.com/office/drawing/2014/main" id="{2F28C195-4D04-EF9B-0759-0F7D8C07AAF5}"/>
              </a:ext>
            </a:extLst>
          </p:cNvPr>
          <p:cNvSpPr txBox="1">
            <a:spLocks/>
          </p:cNvSpPr>
          <p:nvPr/>
        </p:nvSpPr>
        <p:spPr>
          <a:xfrm>
            <a:off x="659922" y="1433717"/>
            <a:ext cx="4982377" cy="437409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Malgun Gothic"/>
                <a:ea typeface="Malgun Gothic"/>
                <a:cs typeface="Malgun Gothic"/>
                <a:sym typeface="Malgun Gothic"/>
              </a:defRPr>
            </a:lvl1pPr>
            <a:lvl2pPr marL="914400" marR="0" lvl="1" indent="-310387" algn="l" rtl="0">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Malgun Gothic"/>
                <a:ea typeface="Malgun Gothic"/>
                <a:cs typeface="Malgun Gothic"/>
                <a:sym typeface="Malgun Gothic"/>
              </a:defRPr>
            </a:lvl2pPr>
            <a:lvl3pPr marL="1371600" marR="0" lvl="2" indent="-304546" algn="l" rtl="0">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Malgun Gothic"/>
                <a:ea typeface="Malgun Gothic"/>
                <a:cs typeface="Malgun Gothic"/>
                <a:sym typeface="Malgun Gothic"/>
              </a:defRPr>
            </a:lvl3pPr>
            <a:lvl4pPr marL="1828800" marR="0" lvl="3"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4pPr>
            <a:lvl5pPr marL="2286000" marR="0" lvl="4" indent="-292861" algn="l" rtl="0">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Malgun Gothic"/>
                <a:ea typeface="Malgun Gothic"/>
                <a:cs typeface="Malgun Gothic"/>
                <a:sym typeface="Malgun Gothic"/>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altLang="ko-KR" sz="2000" dirty="0"/>
              <a:t>Markov property</a:t>
            </a:r>
          </a:p>
          <a:p>
            <a:endParaRPr lang="en-US" altLang="ko-KR" sz="2000" dirty="0"/>
          </a:p>
          <a:p>
            <a:r>
              <a:rPr lang="en-US" altLang="ko-KR" sz="2000" dirty="0"/>
              <a:t>Q-function</a:t>
            </a:r>
          </a:p>
          <a:p>
            <a:endParaRPr lang="en-US" altLang="ko-KR" sz="2000" dirty="0"/>
          </a:p>
          <a:p>
            <a:r>
              <a:rPr lang="en-US" altLang="ko-KR" sz="2000" dirty="0" err="1"/>
              <a:t>Sarsa</a:t>
            </a:r>
            <a:endParaRPr lang="en-US" altLang="ko-KR" sz="2000" dirty="0"/>
          </a:p>
          <a:p>
            <a:endParaRPr lang="en-US" altLang="ko-KR" sz="2000" dirty="0"/>
          </a:p>
          <a:p>
            <a:r>
              <a:rPr lang="en-US" altLang="ko-KR" sz="2000" dirty="0"/>
              <a:t>Q-Learning</a:t>
            </a:r>
          </a:p>
          <a:p>
            <a:endParaRPr lang="en-US" altLang="ko-KR" dirty="0"/>
          </a:p>
          <a:p>
            <a:endParaRPr lang="en-US" altLang="ko-KR" dirty="0"/>
          </a:p>
        </p:txBody>
      </p:sp>
      <p:pic>
        <p:nvPicPr>
          <p:cNvPr id="10" name="그림 9">
            <a:extLst>
              <a:ext uri="{FF2B5EF4-FFF2-40B4-BE49-F238E27FC236}">
                <a16:creationId xmlns:a16="http://schemas.microsoft.com/office/drawing/2014/main" id="{30D27A58-A9AB-4323-F4BC-B6285C4B814C}"/>
              </a:ext>
            </a:extLst>
          </p:cNvPr>
          <p:cNvPicPr>
            <a:picLocks noChangeAspect="1"/>
          </p:cNvPicPr>
          <p:nvPr/>
        </p:nvPicPr>
        <p:blipFill>
          <a:blip r:embed="rId4"/>
          <a:stretch>
            <a:fillRect/>
          </a:stretch>
        </p:blipFill>
        <p:spPr>
          <a:xfrm>
            <a:off x="7139470" y="1833178"/>
            <a:ext cx="4221846" cy="746825"/>
          </a:xfrm>
          <a:prstGeom prst="rect">
            <a:avLst/>
          </a:prstGeom>
        </p:spPr>
      </p:pic>
      <p:pic>
        <p:nvPicPr>
          <p:cNvPr id="13" name="그림 12">
            <a:extLst>
              <a:ext uri="{FF2B5EF4-FFF2-40B4-BE49-F238E27FC236}">
                <a16:creationId xmlns:a16="http://schemas.microsoft.com/office/drawing/2014/main" id="{DFF83311-80D8-0754-8701-3C435A8F382C}"/>
              </a:ext>
            </a:extLst>
          </p:cNvPr>
          <p:cNvPicPr>
            <a:picLocks noChangeAspect="1"/>
          </p:cNvPicPr>
          <p:nvPr/>
        </p:nvPicPr>
        <p:blipFill>
          <a:blip r:embed="rId5"/>
          <a:stretch>
            <a:fillRect/>
          </a:stretch>
        </p:blipFill>
        <p:spPr>
          <a:xfrm>
            <a:off x="4550925" y="2615111"/>
            <a:ext cx="6163952" cy="1790780"/>
          </a:xfrm>
          <a:prstGeom prst="rect">
            <a:avLst/>
          </a:prstGeom>
        </p:spPr>
      </p:pic>
      <p:pic>
        <p:nvPicPr>
          <p:cNvPr id="15" name="그림 14">
            <a:extLst>
              <a:ext uri="{FF2B5EF4-FFF2-40B4-BE49-F238E27FC236}">
                <a16:creationId xmlns:a16="http://schemas.microsoft.com/office/drawing/2014/main" id="{56125E00-4CCD-A0DE-A9AD-A72704656362}"/>
              </a:ext>
            </a:extLst>
          </p:cNvPr>
          <p:cNvPicPr>
            <a:picLocks noChangeAspect="1"/>
          </p:cNvPicPr>
          <p:nvPr/>
        </p:nvPicPr>
        <p:blipFill>
          <a:blip r:embed="rId6"/>
          <a:stretch>
            <a:fillRect/>
          </a:stretch>
        </p:blipFill>
        <p:spPr>
          <a:xfrm>
            <a:off x="4741806" y="4477905"/>
            <a:ext cx="6873565" cy="1988310"/>
          </a:xfrm>
          <a:prstGeom prst="rect">
            <a:avLst/>
          </a:prstGeom>
        </p:spPr>
      </p:pic>
    </p:spTree>
    <p:extLst>
      <p:ext uri="{BB962C8B-B14F-4D97-AF65-F5344CB8AC3E}">
        <p14:creationId xmlns:p14="http://schemas.microsoft.com/office/powerpoint/2010/main" val="3414346562"/>
      </p:ext>
    </p:extLst>
  </p:cSld>
  <p:clrMapOvr>
    <a:masterClrMapping/>
  </p:clrMapOvr>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2069</TotalTime>
  <Words>1866</Words>
  <Application>Microsoft Office PowerPoint</Application>
  <PresentationFormat>와이드스크린</PresentationFormat>
  <Paragraphs>313</Paragraphs>
  <Slides>21</Slides>
  <Notes>21</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21</vt:i4>
      </vt:variant>
    </vt:vector>
  </HeadingPairs>
  <TitlesOfParts>
    <vt:vector size="28" baseType="lpstr">
      <vt:lpstr>arial</vt:lpstr>
      <vt:lpstr>Malgun Gothic</vt:lpstr>
      <vt:lpstr>Noto Sans Symbols</vt:lpstr>
      <vt:lpstr>Libre Franklin</vt:lpstr>
      <vt:lpstr>arial</vt:lpstr>
      <vt:lpstr>Calibri</vt:lpstr>
      <vt:lpstr>DividendVTI</vt:lpstr>
      <vt:lpstr> Reinforcement Learning in a Neurally Controlled Robot  Using Dopamine Modulated STDP </vt:lpstr>
      <vt:lpstr>Index </vt:lpstr>
      <vt:lpstr>Neurons</vt:lpstr>
      <vt:lpstr>Neurons</vt:lpstr>
      <vt:lpstr>Neurons</vt:lpstr>
      <vt:lpstr>Neurons</vt:lpstr>
      <vt:lpstr>Neurons</vt:lpstr>
      <vt:lpstr>Neurons</vt:lpstr>
      <vt:lpstr>Reinforcement Learning</vt:lpstr>
      <vt:lpstr>Reinforcement Learning</vt:lpstr>
      <vt:lpstr>Reinforcement Learning</vt:lpstr>
      <vt:lpstr>RL in the Brain</vt:lpstr>
      <vt:lpstr>RL in the Brain</vt:lpstr>
      <vt:lpstr>RL in the Brain</vt:lpstr>
      <vt:lpstr>RL in the Brain</vt:lpstr>
      <vt:lpstr>RL in the Brain</vt:lpstr>
      <vt:lpstr>RL in the Brain</vt:lpstr>
      <vt:lpstr>RL in the Brain</vt:lpstr>
      <vt:lpstr>RL in the Brain</vt:lpstr>
      <vt:lpstr>Neural encoding</vt:lpstr>
      <vt:lpstr> Discussion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 Architecture</dc:title>
  <dc:creator>윤성민</dc:creator>
  <cp:lastModifiedBy>윤 성민</cp:lastModifiedBy>
  <cp:revision>9</cp:revision>
  <dcterms:created xsi:type="dcterms:W3CDTF">2020-04-01T03:49:42Z</dcterms:created>
  <dcterms:modified xsi:type="dcterms:W3CDTF">2023-08-11T06:09:41Z</dcterms:modified>
</cp:coreProperties>
</file>